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11"/>
  </p:handoutMasterIdLst>
  <p:sldIdLst>
    <p:sldId id="256" r:id="rId2"/>
    <p:sldId id="257" r:id="rId3"/>
    <p:sldId id="261" r:id="rId4"/>
    <p:sldId id="265" r:id="rId5"/>
    <p:sldId id="264" r:id="rId6"/>
    <p:sldId id="258" r:id="rId7"/>
    <p:sldId id="259" r:id="rId8"/>
    <p:sldId id="268"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E8AA"/>
    <a:srgbClr val="B6DF89"/>
    <a:srgbClr val="0000FF"/>
    <a:srgbClr val="6CA62C"/>
    <a:srgbClr val="9296A4"/>
    <a:srgbClr val="FFD44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798" y="-96"/>
      </p:cViewPr>
      <p:guideLst>
        <p:guide orient="horz" pos="2160"/>
        <p:guide pos="3840"/>
      </p:guideLst>
    </p:cSldViewPr>
  </p:slideViewPr>
  <p:notesTextViewPr>
    <p:cViewPr>
      <p:scale>
        <a:sx n="100" d="100"/>
        <a:sy n="100" d="100"/>
      </p:scale>
      <p:origin x="0" y="0"/>
    </p:cViewPr>
  </p:notesTextViewPr>
  <p:notesViewPr>
    <p:cSldViewPr>
      <p:cViewPr varScale="1">
        <p:scale>
          <a:sx n="49" d="100"/>
          <a:sy n="49" d="100"/>
        </p:scale>
        <p:origin x="2172" y="4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5"/>
  <c:chart>
    <c:autoTitleDeleted val="1"/>
    <c:plotArea>
      <c:layout>
        <c:manualLayout>
          <c:layoutTarget val="inner"/>
          <c:xMode val="edge"/>
          <c:yMode val="edge"/>
          <c:x val="0.20149987593762839"/>
          <c:y val="6.1318209349705576E-2"/>
          <c:w val="0.728077654814547"/>
          <c:h val="0.93868179065029611"/>
        </c:manualLayout>
      </c:layout>
      <c:barChart>
        <c:barDir val="bar"/>
        <c:grouping val="stacked"/>
        <c:ser>
          <c:idx val="0"/>
          <c:order val="0"/>
          <c:dPt>
            <c:idx val="0"/>
            <c:spPr>
              <a:solidFill>
                <a:srgbClr val="00B050"/>
              </a:solidFill>
            </c:spPr>
            <c:extLst xmlns:c16r2="http://schemas.microsoft.com/office/drawing/2015/06/chart">
              <c:ext xmlns:c16="http://schemas.microsoft.com/office/drawing/2014/chart" uri="{C3380CC4-5D6E-409C-BE32-E72D297353CC}">
                <c16:uniqueId val="{00000000-31DE-41E8-9794-77B679721867}"/>
              </c:ext>
            </c:extLst>
          </c:dPt>
          <c:dPt>
            <c:idx val="1"/>
            <c:spPr>
              <a:solidFill>
                <a:srgbClr val="FFC000"/>
              </a:solidFill>
            </c:spPr>
            <c:extLst xmlns:c16r2="http://schemas.microsoft.com/office/drawing/2015/06/chart">
              <c:ext xmlns:c16="http://schemas.microsoft.com/office/drawing/2014/chart" uri="{C3380CC4-5D6E-409C-BE32-E72D297353CC}">
                <c16:uniqueId val="{00000001-31DE-41E8-9794-77B679721867}"/>
              </c:ext>
            </c:extLst>
          </c:dPt>
          <c:dPt>
            <c:idx val="2"/>
            <c:spPr>
              <a:solidFill>
                <a:srgbClr val="7030A0"/>
              </a:solidFill>
            </c:spPr>
            <c:extLst xmlns:c16r2="http://schemas.microsoft.com/office/drawing/2015/06/chart">
              <c:ext xmlns:c16="http://schemas.microsoft.com/office/drawing/2014/chart" uri="{C3380CC4-5D6E-409C-BE32-E72D297353CC}">
                <c16:uniqueId val="{00000002-31DE-41E8-9794-77B679721867}"/>
              </c:ext>
            </c:extLst>
          </c:dPt>
          <c:dLbls>
            <c:dLbl>
              <c:idx val="0"/>
              <c:layout>
                <c:manualLayout>
                  <c:x val="0.19096247661130447"/>
                  <c:y val="2.7913228980349515E-2"/>
                </c:manualLayout>
              </c:layout>
              <c:tx>
                <c:rich>
                  <a:bodyPr/>
                  <a:lstStyle/>
                  <a:p>
                    <a:r>
                      <a:rPr lang="en-US" dirty="0" smtClean="0"/>
                      <a:t> </a:t>
                    </a:r>
                    <a:r>
                      <a:rPr lang="en-US" dirty="0" smtClean="0">
                        <a:solidFill>
                          <a:srgbClr val="FF0000"/>
                        </a:solidFill>
                      </a:rPr>
                      <a:t>100%</a:t>
                    </a:r>
                    <a:endParaRPr lang="en-US" dirty="0">
                      <a:solidFill>
                        <a:srgbClr val="FF0000"/>
                      </a:solidFill>
                    </a:endParaRP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1DE-41E8-9794-77B679721867}"/>
                </c:ext>
              </c:extLst>
            </c:dLbl>
            <c:dLbl>
              <c:idx val="1"/>
              <c:layout>
                <c:manualLayout>
                  <c:x val="0.31052610079592347"/>
                  <c:y val="4.6294200158511619E-3"/>
                </c:manualLayout>
              </c:layout>
              <c:tx>
                <c:rich>
                  <a:bodyPr/>
                  <a:lstStyle/>
                  <a:p>
                    <a:r>
                      <a:rPr lang="en-US" dirty="0" smtClean="0"/>
                      <a:t>38780, </a:t>
                    </a:r>
                    <a:r>
                      <a:rPr lang="en-US" dirty="0" smtClean="0">
                        <a:solidFill>
                          <a:srgbClr val="FF0000"/>
                        </a:solidFill>
                      </a:rPr>
                      <a:t>96.95%</a:t>
                    </a:r>
                    <a:endParaRPr lang="en-US" dirty="0">
                      <a:solidFill>
                        <a:srgbClr val="FF0000"/>
                      </a:solidFill>
                    </a:endParaRPr>
                  </a:p>
                </c:rich>
              </c:tx>
              <c:showVal val="1"/>
              <c:extLst xmlns:c16r2="http://schemas.microsoft.com/office/drawing/2015/06/chart">
                <c:ext xmlns:c15="http://schemas.microsoft.com/office/drawing/2012/chart" uri="{CE6537A1-D6FC-4f65-9D91-7224C49458BB}">
                  <c15:layout>
                    <c:manualLayout>
                      <c:w val="0.21096211827638403"/>
                      <c:h val="0.19039627039627038"/>
                    </c:manualLayout>
                  </c15:layout>
                </c:ext>
                <c:ext xmlns:c16="http://schemas.microsoft.com/office/drawing/2014/chart" uri="{C3380CC4-5D6E-409C-BE32-E72D297353CC}">
                  <c16:uniqueId val="{00000001-31DE-41E8-9794-77B679721867}"/>
                </c:ext>
              </c:extLst>
            </c:dLbl>
            <c:dLbl>
              <c:idx val="2"/>
              <c:layout>
                <c:manualLayout>
                  <c:x val="0.36905805128425168"/>
                  <c:y val="-3.2309013071743366E-5"/>
                </c:manualLayout>
              </c:layout>
              <c:tx>
                <c:rich>
                  <a:bodyPr/>
                  <a:lstStyle/>
                  <a:p>
                    <a:r>
                      <a:rPr lang="en-US" dirty="0" smtClean="0"/>
                      <a:t>40000, </a:t>
                    </a:r>
                    <a:r>
                      <a:rPr lang="en-US" dirty="0" smtClean="0">
                        <a:solidFill>
                          <a:srgbClr val="FF0000"/>
                        </a:solidFill>
                      </a:rPr>
                      <a:t>approx</a:t>
                    </a:r>
                    <a:r>
                      <a:rPr lang="en-US" baseline="0" dirty="0" smtClean="0">
                        <a:solidFill>
                          <a:srgbClr val="FF0000"/>
                        </a:solidFill>
                      </a:rPr>
                      <a:t> 100 </a:t>
                    </a:r>
                    <a:r>
                      <a:rPr lang="en-US" dirty="0" smtClean="0">
                        <a:solidFill>
                          <a:srgbClr val="FF0000"/>
                        </a:solidFill>
                      </a:rPr>
                      <a:t>%</a:t>
                    </a:r>
                    <a:endParaRPr lang="en-US" dirty="0">
                      <a:solidFill>
                        <a:srgbClr val="FF0000"/>
                      </a:solidFill>
                    </a:endParaRPr>
                  </a:p>
                </c:rich>
              </c:tx>
              <c:showVal val="1"/>
              <c:extLst xmlns:c16r2="http://schemas.microsoft.com/office/drawing/2015/06/chart">
                <c:ext xmlns:c15="http://schemas.microsoft.com/office/drawing/2012/chart" uri="{CE6537A1-D6FC-4f65-9D91-7224C49458BB}">
                  <c15:layout>
                    <c:manualLayout>
                      <c:w val="0.21443825769467131"/>
                      <c:h val="0.18107226107226104"/>
                    </c:manualLayout>
                  </c15:layout>
                </c:ext>
                <c:ext xmlns:c16="http://schemas.microsoft.com/office/drawing/2014/chart" uri="{C3380CC4-5D6E-409C-BE32-E72D297353CC}">
                  <c16:uniqueId val="{00000002-31DE-41E8-9794-77B679721867}"/>
                </c:ext>
              </c:extLst>
            </c:dLbl>
            <c:spPr>
              <a:noFill/>
              <a:ln>
                <a:noFill/>
              </a:ln>
              <a:effectLst/>
            </c:spPr>
            <c:txPr>
              <a:bodyPr/>
              <a:lstStyle/>
              <a:p>
                <a:pPr>
                  <a:defRPr sz="1400" b="1"/>
                </a:pPr>
                <a:endParaRPr lang="en-US"/>
              </a:p>
            </c:txPr>
            <c:showVal val="1"/>
            <c:extLst xmlns:c16r2="http://schemas.microsoft.com/office/drawing/2015/06/chart">
              <c:ext xmlns:c15="http://schemas.microsoft.com/office/drawing/2012/chart" uri="{CE6537A1-D6FC-4f65-9D91-7224C49458BB}">
                <c15:showLeaderLines val="0"/>
              </c:ext>
            </c:extLst>
          </c:dLbls>
          <c:cat>
            <c:strRef>
              <c:f>[Book1]Sheet1!$D$6:$D$8</c:f>
              <c:strCache>
                <c:ptCount val="3"/>
                <c:pt idx="0">
                  <c:v>House Tax Collection </c:v>
                </c:pt>
                <c:pt idx="1">
                  <c:v>Registered </c:v>
                </c:pt>
                <c:pt idx="2">
                  <c:v>Total Properties </c:v>
                </c:pt>
              </c:strCache>
            </c:strRef>
          </c:cat>
          <c:val>
            <c:numRef>
              <c:f>[Book1]Sheet1!$E$6:$E$8</c:f>
              <c:numCache>
                <c:formatCode>General</c:formatCode>
                <c:ptCount val="3"/>
                <c:pt idx="0" formatCode="0">
                  <c:v>7519.0080000000007</c:v>
                </c:pt>
                <c:pt idx="1">
                  <c:v>15008</c:v>
                </c:pt>
                <c:pt idx="2">
                  <c:v>21450</c:v>
                </c:pt>
              </c:numCache>
            </c:numRef>
          </c:val>
          <c:extLst xmlns:c16r2="http://schemas.microsoft.com/office/drawing/2015/06/chart">
            <c:ext xmlns:c16="http://schemas.microsoft.com/office/drawing/2014/chart" uri="{C3380CC4-5D6E-409C-BE32-E72D297353CC}">
              <c16:uniqueId val="{00000003-31DE-41E8-9794-77B679721867}"/>
            </c:ext>
          </c:extLst>
        </c:ser>
        <c:dLbls>
          <c:showVal val="1"/>
        </c:dLbls>
        <c:overlap val="100"/>
        <c:axId val="157009024"/>
        <c:axId val="157010560"/>
      </c:barChart>
      <c:catAx>
        <c:axId val="157009024"/>
        <c:scaling>
          <c:orientation val="minMax"/>
        </c:scaling>
        <c:axPos val="l"/>
        <c:numFmt formatCode="General" sourceLinked="0"/>
        <c:majorTickMark val="none"/>
        <c:tickLblPos val="nextTo"/>
        <c:txPr>
          <a:bodyPr/>
          <a:lstStyle/>
          <a:p>
            <a:pPr>
              <a:defRPr sz="1400" b="1"/>
            </a:pPr>
            <a:endParaRPr lang="en-US"/>
          </a:p>
        </c:txPr>
        <c:crossAx val="157010560"/>
        <c:crosses val="autoZero"/>
        <c:auto val="1"/>
        <c:lblAlgn val="ctr"/>
        <c:lblOffset val="100"/>
        <c:tickLblSkip val="1"/>
      </c:catAx>
      <c:valAx>
        <c:axId val="157010560"/>
        <c:scaling>
          <c:orientation val="minMax"/>
        </c:scaling>
        <c:delete val="1"/>
        <c:axPos val="t"/>
        <c:numFmt formatCode="0" sourceLinked="1"/>
        <c:tickLblPos val="none"/>
        <c:crossAx val="157009024"/>
        <c:crosses val="max"/>
        <c:crossBetween val="between"/>
      </c:valAx>
    </c:plotArea>
    <c:plotVisOnly val="1"/>
    <c:dispBlanksAs val="gap"/>
  </c:chart>
  <c:txPr>
    <a:bodyPr/>
    <a:lstStyle/>
    <a:p>
      <a:pPr>
        <a:defRPr sz="1600">
          <a:latin typeface="Tw Cen MT" panose="020B0602020104020603" pitchFamily="34" charset="0"/>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513F441-9DD2-4E66-B9DB-5500DD952BD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FB61ADE1-04E8-48D0-B5D7-5C45754A5F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31A24A-82AF-401E-B28C-E862A102C027}" type="datetimeFigureOut">
              <a:rPr lang="en-US" smtClean="0"/>
              <a:pPr/>
              <a:t>04-May-18</a:t>
            </a:fld>
            <a:endParaRPr lang="en-US"/>
          </a:p>
        </p:txBody>
      </p:sp>
      <p:sp>
        <p:nvSpPr>
          <p:cNvPr id="4" name="Footer Placeholder 3">
            <a:extLst>
              <a:ext uri="{FF2B5EF4-FFF2-40B4-BE49-F238E27FC236}">
                <a16:creationId xmlns:a16="http://schemas.microsoft.com/office/drawing/2014/main" xmlns="" id="{437F033B-8FF0-4F67-BE58-E9C89D38521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xmlns="" val="195607494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a:blipFill dpi="0" rotWithShape="1">
            <a:blip r:embed="rId2">
              <a:alphaModFix amt="75000"/>
            </a:blip>
            <a:srcRect/>
            <a:tile tx="0" ty="0" sx="100000" sy="100000" flip="none" algn="tl"/>
          </a:blipFill>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grp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grp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grpFill/>
            <a:ln>
              <a:noFill/>
            </a:ln>
          </p:spPr>
        </p:sp>
      </p:grpSp>
      <p:sp>
        <p:nvSpPr>
          <p:cNvPr id="4" name="Date Placeholder 3"/>
          <p:cNvSpPr>
            <a:spLocks noGrp="1"/>
          </p:cNvSpPr>
          <p:nvPr>
            <p:ph type="dt" sz="half" idx="10"/>
          </p:nvPr>
        </p:nvSpPr>
        <p:spPr>
          <a:xfrm>
            <a:off x="8973319" y="6442524"/>
            <a:ext cx="2743200" cy="365125"/>
          </a:xfrm>
        </p:spPr>
        <p:txBody>
          <a:bodyPr/>
          <a:lstStyle/>
          <a:p>
            <a:fld id="{1D8BD707-D9CF-40AE-B4C6-C98DA3205C09}" type="datetimeFigureOut">
              <a:rPr lang="en-US" smtClean="0"/>
              <a:pPr/>
              <a:t>04-May-18</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B6F15528-21DE-4FAA-801E-634DDDAF4B2B}" type="slidenum">
              <a:rPr lang="en-US" smtClean="0"/>
              <a:pPr/>
              <a:t>‹#›</a:t>
            </a:fld>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xmlns="" val="3715943039"/>
      </p:ext>
    </p:extLst>
  </p:cSld>
  <p:clrMapOvr>
    <a:masterClrMapping/>
  </p:clrMapOvr>
  <p:extLst mod="1">
    <p:ext uri="{DCECCB84-F9BA-43D5-87BE-67443E8EF086}">
      <p15:sldGuideLst xmlns:p15="http://schemas.microsoft.com/office/powerpoint/2012/main" xmlns="">
        <p15:guide id="1" orient="horz" pos="40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04-May-18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708655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1D8BD707-D9CF-40AE-B4C6-C98DA3205C09}" type="datetimeFigureOut">
              <a:rPr lang="en-US" smtClean="0"/>
              <a:pPr/>
              <a:t>04-May-18</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B6F15528-21DE-4FAA-801E-634DDDAF4B2B}" type="slidenum">
              <a:rPr lang="en-US" smtClean="0"/>
              <a:pPr/>
              <a:t>‹#›</a:t>
            </a:fld>
            <a:endParaRPr lang="en-US"/>
          </a:p>
        </p:txBody>
      </p:sp>
      <p:cxnSp>
        <p:nvCxnSpPr>
          <p:cNvPr id="7" name="Straight Connector 6"/>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26931391"/>
      </p:ext>
    </p:extLst>
  </p:cSld>
  <p:clrMapOvr>
    <a:masterClrMapping/>
  </p:clrMapOvr>
  <p:extLst mod="1">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04-May-18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235849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Freeform 5"/>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p:cNvGrpSpPr/>
          <p:nvPr/>
        </p:nvGrpSpPr>
        <p:grpSpPr>
          <a:xfrm>
            <a:off x="2590802" y="2418063"/>
            <a:ext cx="7162798" cy="2021874"/>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1D8BD707-D9CF-40AE-B4C6-C98DA3205C09}" type="datetimeFigureOut">
              <a:rPr lang="en-US" smtClean="0"/>
              <a:pPr/>
              <a:t>04-May-18</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3803268" y="2150073"/>
            <a:ext cx="4577790" cy="1202728"/>
          </a:xfrm>
        </p:spPr>
        <p:txBody>
          <a:bodyPr anchor="t">
            <a:normAutofit/>
          </a:bodyPr>
          <a:lstStyle>
            <a:lvl1pPr algn="ctr">
              <a:lnSpc>
                <a:spcPct val="105000"/>
              </a:lnSpc>
              <a:defRPr sz="3900" baseline="0">
                <a:solidFill>
                  <a:schemeClr val="tx2">
                    <a:lumMod val="75000"/>
                    <a:lumOff val="25000"/>
                  </a:schemeClr>
                </a:solidFill>
              </a:defRPr>
            </a:lvl1pPr>
          </a:lstStyle>
          <a:p>
            <a:r>
              <a:rPr lang="en-US" dirty="0"/>
              <a:t>Click to edit Master title style</a:t>
            </a:r>
          </a:p>
        </p:txBody>
      </p:sp>
      <p:sp>
        <p:nvSpPr>
          <p:cNvPr id="3" name="Text Placeholder 2"/>
          <p:cNvSpPr>
            <a:spLocks noGrp="1"/>
          </p:cNvSpPr>
          <p:nvPr>
            <p:ph type="body" idx="1"/>
          </p:nvPr>
        </p:nvSpPr>
        <p:spPr>
          <a:xfrm>
            <a:off x="3814584" y="3837993"/>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Content Placeholder 7">
            <a:extLst>
              <a:ext uri="{FF2B5EF4-FFF2-40B4-BE49-F238E27FC236}">
                <a16:creationId xmlns:a16="http://schemas.microsoft.com/office/drawing/2014/main" xmlns="" id="{D580A417-C560-4D76-BDA8-C20CA9BC88F9}"/>
              </a:ext>
            </a:extLst>
          </p:cNvPr>
          <p:cNvSpPr>
            <a:spLocks noGrp="1"/>
          </p:cNvSpPr>
          <p:nvPr>
            <p:ph sz="quarter" idx="13"/>
          </p:nvPr>
        </p:nvSpPr>
        <p:spPr>
          <a:xfrm>
            <a:off x="5867400" y="3630613"/>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136688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04-May-18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305440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04-May-18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572340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33700" y="568345"/>
            <a:ext cx="8770571" cy="1560716"/>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04-May-18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889780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1D8BD707-D9CF-40AE-B4C6-C98DA3205C09}" type="datetimeFigureOut">
              <a:rPr lang="en-US" smtClean="0"/>
              <a:pPr/>
              <a:t>04-May-18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90213450"/>
      </p:ext>
    </p:extLst>
  </p:cSld>
  <p:clrMapOvr>
    <a:masterClrMapping/>
  </p:clrMapOvr>
  <p:extLst mod="1">
    <p:ext uri="{DCECCB84-F9BA-43D5-87BE-67443E8EF086}">
      <p15:sldGuideLst xmlns:p15="http://schemas.microsoft.com/office/powerpoint/2012/main" xmlns="">
        <p15:guide id="2" pos="7200" userDrawn="1">
          <p15:clr>
            <a:srgbClr val="FBAE40"/>
          </p15:clr>
        </p15:guide>
        <p15:guide id="3" pos="540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8" name="Freeform 15"/>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1D8BD707-D9CF-40AE-B4C6-C98DA3205C09}" type="datetimeFigureOut">
              <a:rPr lang="en-US" smtClean="0"/>
              <a:pPr/>
              <a:t>04-May-18</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2183306"/>
      </p:ext>
    </p:extLst>
  </p:cSld>
  <p:clrMapOvr>
    <a:masterClrMapping/>
  </p:clrMapOvr>
  <p:extLst mod="1">
    <p:ext uri="{DCECCB84-F9BA-43D5-87BE-67443E8EF086}">
      <p15:sldGuideLst xmlns:p15="http://schemas.microsoft.com/office/powerpoint/2012/main" xmlns="">
        <p15:guide id="2" pos="7200" userDrawn="1">
          <p15:clr>
            <a:srgbClr val="FBAE40"/>
          </p15:clr>
        </p15:guide>
        <p15:guide id="3" pos="540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2" name="Freeform 15"/>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1D8BD707-D9CF-40AE-B4C6-C98DA3205C09}" type="datetimeFigureOut">
              <a:rPr lang="en-US" smtClean="0"/>
              <a:pPr/>
              <a:t>04-May-18</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569119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7" name="Group 6"/>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1D8BD707-D9CF-40AE-B4C6-C98DA3205C09}" type="datetimeFigureOut">
              <a:rPr lang="en-US" smtClean="0"/>
              <a:pPr/>
              <a:t>04-May-18</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B6F15528-21DE-4FAA-801E-634DDDAF4B2B}" type="slidenum">
              <a:rPr lang="en-US" smtClean="0"/>
              <a:pPr/>
              <a:t>‹#›</a:t>
            </a:fld>
            <a:endParaRPr lang="en-US"/>
          </a:p>
        </p:txBody>
      </p:sp>
      <p:cxnSp>
        <p:nvCxnSpPr>
          <p:cNvPr id="9" name="Straight Connector 8"/>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358727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3" orient="horz" pos="1536">
          <p15:clr>
            <a:srgbClr val="F26B43"/>
          </p15:clr>
        </p15:guide>
        <p15:guide id="10" pos="2464" userDrawn="1">
          <p15:clr>
            <a:srgbClr val="F26B43"/>
          </p15:clr>
        </p15:guide>
        <p15:guide id="11" pos="5888" userDrawn="1">
          <p15:clr>
            <a:srgbClr val="F26B43"/>
          </p15:clr>
        </p15:guide>
        <p15:guide id="12" pos="6400" userDrawn="1">
          <p15:clr>
            <a:srgbClr val="F26B43"/>
          </p15:clr>
        </p15:guide>
        <p15:guide id="13" pos="9824" userDrawn="1">
          <p15:clr>
            <a:srgbClr val="F26B43"/>
          </p15:clr>
        </p15:guide>
        <p15:guide id="14" pos="320" userDrawn="1">
          <p15:clr>
            <a:srgbClr val="F26B43"/>
          </p15:clr>
        </p15:guide>
        <p15:guide id="15" pos="1848" userDrawn="1">
          <p15:clr>
            <a:srgbClr val="F26B43"/>
          </p15:clr>
        </p15:guide>
        <p15:guide id="16" orient="horz" pos="3960" userDrawn="1">
          <p15:clr>
            <a:srgbClr val="F26B43"/>
          </p15:clr>
        </p15:guide>
        <p15:guide id="17" orient="horz" pos="3840" userDrawn="1">
          <p15:clr>
            <a:srgbClr val="F26B43"/>
          </p15:clr>
        </p15:guide>
        <p15:guide id="18" pos="4416" userDrawn="1">
          <p15:clr>
            <a:srgbClr val="F26B43"/>
          </p15:clr>
        </p15:guide>
        <p15:guide id="19" pos="4800" userDrawn="1">
          <p15:clr>
            <a:srgbClr val="F26B43"/>
          </p15:clr>
        </p15:guide>
        <p15:guide id="20" orient="horz" pos="360" userDrawn="1">
          <p15:clr>
            <a:srgbClr val="F26B43"/>
          </p15:clr>
        </p15:guide>
        <p15:guide id="21" pos="7368" userDrawn="1">
          <p15:clr>
            <a:srgbClr val="F26B43"/>
          </p15:clr>
        </p15:guide>
        <p15:guide id="22" pos="240" userDrawn="1">
          <p15:clr>
            <a:srgbClr val="F26B43"/>
          </p15:clr>
        </p15:guide>
        <p15:guide id="23"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jpeg"/><Relationship Id="rId7"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chart" Target="../charts/chart1.xml"/><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656311-29B4-4016-99E3-F44FFE7FF973}"/>
              </a:ext>
            </a:extLst>
          </p:cNvPr>
          <p:cNvSpPr>
            <a:spLocks noGrp="1"/>
          </p:cNvSpPr>
          <p:nvPr>
            <p:ph type="ctrTitle"/>
          </p:nvPr>
        </p:nvSpPr>
        <p:spPr/>
        <p:txBody>
          <a:bodyPr/>
          <a:lstStyle/>
          <a:p>
            <a:endParaRPr lang="en-US"/>
          </a:p>
        </p:txBody>
      </p:sp>
      <p:cxnSp>
        <p:nvCxnSpPr>
          <p:cNvPr id="7" name="Straight Connector 6">
            <a:extLst>
              <a:ext uri="{FF2B5EF4-FFF2-40B4-BE49-F238E27FC236}">
                <a16:creationId xmlns:a16="http://schemas.microsoft.com/office/drawing/2014/main" xmlns="" id="{F57FF7BD-564C-4949-BBF1-A7A1E5217ED1}"/>
              </a:ext>
            </a:extLst>
          </p:cNvPr>
          <p:cNvCxnSpPr/>
          <p:nvPr/>
        </p:nvCxnSpPr>
        <p:spPr>
          <a:xfrm>
            <a:off x="304800" y="489284"/>
            <a:ext cx="761595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E1D99D0A-F626-48F1-91A4-D76C04829465}"/>
              </a:ext>
            </a:extLst>
          </p:cNvPr>
          <p:cNvSpPr txBox="1"/>
          <p:nvPr/>
        </p:nvSpPr>
        <p:spPr>
          <a:xfrm>
            <a:off x="533400" y="377536"/>
            <a:ext cx="6629400" cy="646331"/>
          </a:xfrm>
          <a:prstGeom prst="rect">
            <a:avLst/>
          </a:prstGeom>
          <a:noFill/>
        </p:spPr>
        <p:txBody>
          <a:bodyPr wrap="square" rtlCol="0">
            <a:spAutoFit/>
          </a:bodyPr>
          <a:lstStyle/>
          <a:p>
            <a:pPr algn="r"/>
            <a:r>
              <a:rPr lang="en-US" sz="3600" dirty="0">
                <a:latin typeface="Forte" panose="03060902040502070203" pitchFamily="66" charset="0"/>
              </a:rPr>
              <a:t>Newsletter- </a:t>
            </a:r>
            <a:r>
              <a:rPr lang="en-US" sz="3600" dirty="0" smtClean="0">
                <a:latin typeface="Forte" panose="03060902040502070203" pitchFamily="66" charset="0"/>
              </a:rPr>
              <a:t>April </a:t>
            </a:r>
            <a:r>
              <a:rPr lang="en-US" sz="3600" dirty="0">
                <a:latin typeface="Forte" panose="03060902040502070203" pitchFamily="66" charset="0"/>
              </a:rPr>
              <a:t>2018 </a:t>
            </a:r>
          </a:p>
        </p:txBody>
      </p:sp>
      <p:cxnSp>
        <p:nvCxnSpPr>
          <p:cNvPr id="9" name="Straight Connector 8">
            <a:extLst>
              <a:ext uri="{FF2B5EF4-FFF2-40B4-BE49-F238E27FC236}">
                <a16:creationId xmlns:a16="http://schemas.microsoft.com/office/drawing/2014/main" xmlns="" id="{228B6BB3-FE9F-4EC5-9265-7DAB8085C999}"/>
              </a:ext>
            </a:extLst>
          </p:cNvPr>
          <p:cNvCxnSpPr>
            <a:cxnSpLocks/>
          </p:cNvCxnSpPr>
          <p:nvPr/>
        </p:nvCxnSpPr>
        <p:spPr>
          <a:xfrm>
            <a:off x="304800" y="990600"/>
            <a:ext cx="7010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D2725FD2-1CF7-4CB4-A382-BD2CD6430F46}"/>
              </a:ext>
            </a:extLst>
          </p:cNvPr>
          <p:cNvSpPr/>
          <p:nvPr/>
        </p:nvSpPr>
        <p:spPr>
          <a:xfrm>
            <a:off x="537410" y="1328667"/>
            <a:ext cx="6625389" cy="1918667"/>
          </a:xfrm>
          <a:prstGeom prst="rect">
            <a:avLst/>
          </a:prstGeom>
        </p:spPr>
        <p:txBody>
          <a:bodyPr wrap="square">
            <a:spAutoFit/>
          </a:bodyPr>
          <a:lstStyle/>
          <a:p>
            <a:pPr algn="just">
              <a:lnSpc>
                <a:spcPct val="107000"/>
              </a:lnSpc>
              <a:tabLst>
                <a:tab pos="1657350" algn="l"/>
              </a:tabLst>
            </a:pPr>
            <a:r>
              <a:rPr lang="en-US" sz="1600" dirty="0" smtClean="0">
                <a:latin typeface="Rockwell" pitchFamily="18" charset="0"/>
              </a:rPr>
              <a:t>Jaunpur historically known as Sheeraz-e-Hind having its historical dates from 1359, when the city was founded by the Sultan of Delhi feroz shah Tughlag and named in memory of his cousin, Muhammad bin Tughlag whose given name was Jauna Khan. Jaunpur is well-connected with all major cities of India thanks to Indian Railways . It has four major railway stations: Jaunpur City Railway Station (JOP) and Jaunpur Junction (JNU),</a:t>
            </a:r>
            <a:endParaRPr lang="en-US" sz="1600" dirty="0">
              <a:latin typeface="Rockwell" pitchFamily="18" charset="0"/>
              <a:ea typeface="Rockwell" panose="02060603020205020403"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4505B578-15A3-42A1-9ADD-AE3865279984}"/>
              </a:ext>
            </a:extLst>
          </p:cNvPr>
          <p:cNvSpPr/>
          <p:nvPr/>
        </p:nvSpPr>
        <p:spPr>
          <a:xfrm>
            <a:off x="533400" y="3352800"/>
            <a:ext cx="6629400" cy="3036601"/>
          </a:xfrm>
          <a:prstGeom prst="rect">
            <a:avLst/>
          </a:prstGeom>
        </p:spPr>
        <p:txBody>
          <a:bodyPr wrap="square">
            <a:spAutoFit/>
          </a:bodyPr>
          <a:lstStyle/>
          <a:p>
            <a:pPr algn="just">
              <a:lnSpc>
                <a:spcPct val="107000"/>
              </a:lnSpc>
            </a:pPr>
            <a:r>
              <a:rPr lang="en-US" dirty="0">
                <a:latin typeface="Rockwell" panose="02060603020205020403" pitchFamily="18" charset="0"/>
                <a:ea typeface="Rockwell" panose="02060603020205020403" pitchFamily="18" charset="0"/>
                <a:cs typeface="Times New Roman" panose="02020603050405020304" pitchFamily="18" charset="0"/>
              </a:rPr>
              <a:t>The Nagar </a:t>
            </a:r>
            <a:r>
              <a:rPr lang="en-US" dirty="0" err="1">
                <a:latin typeface="Rockwell" panose="02060603020205020403" pitchFamily="18" charset="0"/>
                <a:ea typeface="Rockwell" panose="02060603020205020403" pitchFamily="18" charset="0"/>
                <a:cs typeface="Times New Roman" panose="02020603050405020304" pitchFamily="18" charset="0"/>
              </a:rPr>
              <a:t>Palika</a:t>
            </a:r>
            <a:r>
              <a:rPr lang="en-US" dirty="0">
                <a:latin typeface="Rockwell" panose="02060603020205020403" pitchFamily="18" charset="0"/>
                <a:ea typeface="Rockwell" panose="02060603020205020403" pitchFamily="18" charset="0"/>
                <a:cs typeface="Times New Roman" panose="02020603050405020304" pitchFamily="18" charset="0"/>
              </a:rPr>
              <a:t> </a:t>
            </a:r>
            <a:r>
              <a:rPr lang="en-US" dirty="0" err="1">
                <a:latin typeface="Rockwell" panose="02060603020205020403" pitchFamily="18" charset="0"/>
                <a:ea typeface="Rockwell" panose="02060603020205020403" pitchFamily="18" charset="0"/>
                <a:cs typeface="Times New Roman" panose="02020603050405020304" pitchFamily="18" charset="0"/>
              </a:rPr>
              <a:t>Parishad</a:t>
            </a:r>
            <a:r>
              <a:rPr lang="en-US" dirty="0">
                <a:latin typeface="Rockwell" panose="02060603020205020403" pitchFamily="18" charset="0"/>
                <a:ea typeface="Rockwell" panose="02060603020205020403" pitchFamily="18" charset="0"/>
                <a:cs typeface="Times New Roman" panose="02020603050405020304" pitchFamily="18" charset="0"/>
              </a:rPr>
              <a:t> has population of </a:t>
            </a:r>
            <a:r>
              <a:rPr lang="en-US" dirty="0" smtClean="0">
                <a:latin typeface="Rockwell" panose="02060603020205020403" pitchFamily="18" charset="0"/>
                <a:ea typeface="Rockwell" panose="02060603020205020403" pitchFamily="18" charset="0"/>
                <a:cs typeface="Times New Roman" panose="02020603050405020304" pitchFamily="18" charset="0"/>
              </a:rPr>
              <a:t>181,009 </a:t>
            </a:r>
            <a:r>
              <a:rPr lang="en-US" dirty="0">
                <a:latin typeface="Rockwell" panose="02060603020205020403" pitchFamily="18" charset="0"/>
                <a:ea typeface="Rockwell" panose="02060603020205020403" pitchFamily="18" charset="0"/>
                <a:cs typeface="Times New Roman" panose="02020603050405020304" pitchFamily="18" charset="0"/>
              </a:rPr>
              <a:t>of which </a:t>
            </a:r>
            <a:r>
              <a:rPr lang="en-US" dirty="0" smtClean="0">
                <a:latin typeface="Rockwell" panose="02060603020205020403" pitchFamily="18" charset="0"/>
                <a:ea typeface="Rockwell" panose="02060603020205020403" pitchFamily="18" charset="0"/>
                <a:cs typeface="Times New Roman" panose="02020603050405020304" pitchFamily="18" charset="0"/>
              </a:rPr>
              <a:t>94,318 </a:t>
            </a:r>
            <a:r>
              <a:rPr lang="en-US" dirty="0">
                <a:latin typeface="Rockwell" panose="02060603020205020403" pitchFamily="18" charset="0"/>
                <a:ea typeface="Rockwell" panose="02060603020205020403" pitchFamily="18" charset="0"/>
                <a:cs typeface="Times New Roman" panose="02020603050405020304" pitchFamily="18" charset="0"/>
              </a:rPr>
              <a:t>are males while </a:t>
            </a:r>
            <a:r>
              <a:rPr lang="en-US" dirty="0" smtClean="0">
                <a:latin typeface="Rockwell" panose="02060603020205020403" pitchFamily="18" charset="0"/>
                <a:ea typeface="Rockwell" panose="02060603020205020403" pitchFamily="18" charset="0"/>
                <a:cs typeface="Times New Roman" panose="02020603050405020304" pitchFamily="18" charset="0"/>
              </a:rPr>
              <a:t>86,682 </a:t>
            </a:r>
            <a:r>
              <a:rPr lang="en-US" dirty="0">
                <a:latin typeface="Rockwell" panose="02060603020205020403" pitchFamily="18" charset="0"/>
                <a:ea typeface="Rockwell" panose="02060603020205020403" pitchFamily="18" charset="0"/>
                <a:cs typeface="Times New Roman" panose="02020603050405020304" pitchFamily="18" charset="0"/>
              </a:rPr>
              <a:t>are </a:t>
            </a:r>
            <a:r>
              <a:rPr lang="en-US" dirty="0" smtClean="0">
                <a:latin typeface="Rockwell" panose="02060603020205020403" pitchFamily="18" charset="0"/>
                <a:ea typeface="Rockwell" panose="02060603020205020403" pitchFamily="18" charset="0"/>
                <a:cs typeface="Times New Roman" panose="02020603050405020304" pitchFamily="18" charset="0"/>
              </a:rPr>
              <a:t>females and 9 other </a:t>
            </a:r>
            <a:r>
              <a:rPr lang="en-US" dirty="0">
                <a:latin typeface="Rockwell" panose="02060603020205020403" pitchFamily="18" charset="0"/>
                <a:ea typeface="Rockwell" panose="02060603020205020403" pitchFamily="18" charset="0"/>
                <a:cs typeface="Times New Roman" panose="02020603050405020304" pitchFamily="18" charset="0"/>
              </a:rPr>
              <a:t>as per the Census India 2011.</a:t>
            </a:r>
          </a:p>
          <a:p>
            <a:pPr algn="just">
              <a:lnSpc>
                <a:spcPct val="107000"/>
              </a:lnSpc>
            </a:pPr>
            <a:r>
              <a:rPr lang="en-US" dirty="0">
                <a:latin typeface="Rockwell" panose="02060603020205020403" pitchFamily="18" charset="0"/>
                <a:ea typeface="Rockwell" panose="02060603020205020403" pitchFamily="18" charset="0"/>
                <a:cs typeface="Times New Roman" panose="02020603050405020304" pitchFamily="18" charset="0"/>
              </a:rPr>
              <a:t>Population of Children with age of 0-6 is </a:t>
            </a:r>
            <a:r>
              <a:rPr lang="en-US" dirty="0" smtClean="0">
                <a:latin typeface="Rockwell" panose="02060603020205020403" pitchFamily="18" charset="0"/>
                <a:ea typeface="Rockwell" panose="02060603020205020403" pitchFamily="18" charset="0"/>
                <a:cs typeface="Times New Roman" panose="02020603050405020304" pitchFamily="18" charset="0"/>
              </a:rPr>
              <a:t>20,918 </a:t>
            </a:r>
            <a:r>
              <a:rPr lang="en-US" dirty="0">
                <a:latin typeface="Rockwell" panose="02060603020205020403" pitchFamily="18" charset="0"/>
                <a:ea typeface="Rockwell" panose="02060603020205020403" pitchFamily="18" charset="0"/>
                <a:cs typeface="Times New Roman" panose="02020603050405020304" pitchFamily="18" charset="0"/>
              </a:rPr>
              <a:t>which accounts </a:t>
            </a:r>
            <a:r>
              <a:rPr lang="en-US" dirty="0" smtClean="0">
                <a:latin typeface="Rockwell" panose="02060603020205020403" pitchFamily="18" charset="0"/>
                <a:ea typeface="Rockwell" panose="02060603020205020403" pitchFamily="18" charset="0"/>
                <a:cs typeface="Times New Roman" panose="02020603050405020304" pitchFamily="18" charset="0"/>
              </a:rPr>
              <a:t>11.55 </a:t>
            </a:r>
            <a:r>
              <a:rPr lang="en-US" dirty="0">
                <a:latin typeface="Rockwell" panose="02060603020205020403" pitchFamily="18" charset="0"/>
                <a:ea typeface="Rockwell" panose="02060603020205020403" pitchFamily="18" charset="0"/>
                <a:cs typeface="Times New Roman" panose="02020603050405020304" pitchFamily="18" charset="0"/>
              </a:rPr>
              <a:t>% of total population of NPP. The Female Sex Ratio is 901 against state average of 912. Moreover, Child Sex Ratio in town is around 893 compared to Uttar Pradesh state average of 902. Literacy rate of town </a:t>
            </a:r>
            <a:r>
              <a:rPr lang="en-US" dirty="0" smtClean="0">
                <a:latin typeface="Rockwell" panose="02060603020205020403" pitchFamily="18" charset="0"/>
                <a:ea typeface="Rockwell" panose="02060603020205020403" pitchFamily="18" charset="0"/>
                <a:cs typeface="Times New Roman" panose="02020603050405020304" pitchFamily="18" charset="0"/>
              </a:rPr>
              <a:t>is 74.084% </a:t>
            </a:r>
            <a:r>
              <a:rPr lang="en-US" dirty="0">
                <a:latin typeface="Rockwell" panose="02060603020205020403" pitchFamily="18" charset="0"/>
                <a:ea typeface="Rockwell" panose="02060603020205020403" pitchFamily="18" charset="0"/>
                <a:cs typeface="Times New Roman" panose="02020603050405020304" pitchFamily="18" charset="0"/>
              </a:rPr>
              <a:t>higher than state average of 67.68 %.</a:t>
            </a:r>
          </a:p>
          <a:p>
            <a:r>
              <a:rPr lang="en-US" dirty="0">
                <a:latin typeface="Rockwell" panose="02060603020205020403" pitchFamily="18" charset="0"/>
                <a:ea typeface="Rockwell" panose="02060603020205020403" pitchFamily="18" charset="0"/>
                <a:cs typeface="Times New Roman" panose="02020603050405020304" pitchFamily="18" charset="0"/>
              </a:rPr>
              <a:t>Total workforce participation is 26%.</a:t>
            </a:r>
            <a:endParaRPr lang="en-US" dirty="0"/>
          </a:p>
        </p:txBody>
      </p:sp>
      <p:pic>
        <p:nvPicPr>
          <p:cNvPr id="13" name="Picture 2" descr="http://files.probharat.com/india/states/maps/uttar-pradesh-political-map.jpg">
            <a:extLst>
              <a:ext uri="{FF2B5EF4-FFF2-40B4-BE49-F238E27FC236}">
                <a16:creationId xmlns:a16="http://schemas.microsoft.com/office/drawing/2014/main" xmlns="" id="{23F9A61A-2350-43EA-ABE9-15436FB09CA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67600" y="609600"/>
            <a:ext cx="4601726" cy="4469376"/>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Oval 13">
            <a:extLst>
              <a:ext uri="{FF2B5EF4-FFF2-40B4-BE49-F238E27FC236}">
                <a16:creationId xmlns:a16="http://schemas.microsoft.com/office/drawing/2014/main" xmlns="" id="{C8F8DB9C-70EA-449B-A26B-990F33582C40}"/>
              </a:ext>
            </a:extLst>
          </p:cNvPr>
          <p:cNvSpPr/>
          <p:nvPr/>
        </p:nvSpPr>
        <p:spPr>
          <a:xfrm>
            <a:off x="10744200" y="3581400"/>
            <a:ext cx="215900" cy="21589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8C77B319-CEC9-4D1D-B453-94228D9C8B01}"/>
              </a:ext>
            </a:extLst>
          </p:cNvPr>
          <p:cNvSpPr txBox="1"/>
          <p:nvPr/>
        </p:nvSpPr>
        <p:spPr>
          <a:xfrm>
            <a:off x="10058400" y="3352800"/>
            <a:ext cx="1344612" cy="338554"/>
          </a:xfrm>
          <a:prstGeom prst="rect">
            <a:avLst/>
          </a:prstGeom>
          <a:solidFill>
            <a:schemeClr val="bg1">
              <a:alpha val="50000"/>
            </a:schemeClr>
          </a:solidFill>
        </p:spPr>
        <p:txBody>
          <a:bodyPr wrap="square" rtlCol="0">
            <a:spAutoFit/>
          </a:bodyPr>
          <a:lstStyle/>
          <a:p>
            <a:r>
              <a:rPr lang="en-US" sz="1600" b="1" dirty="0" smtClean="0"/>
              <a:t>Jaunpur </a:t>
            </a:r>
            <a:endParaRPr lang="en-US" sz="1600" b="1" dirty="0"/>
          </a:p>
        </p:txBody>
      </p:sp>
    </p:spTree>
    <p:extLst>
      <p:ext uri="{BB962C8B-B14F-4D97-AF65-F5344CB8AC3E}">
        <p14:creationId xmlns:p14="http://schemas.microsoft.com/office/powerpoint/2010/main" xmlns="" val="318432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E58AF56-8507-44CD-97DE-F13C9244EBDC}"/>
              </a:ext>
            </a:extLst>
          </p:cNvPr>
          <p:cNvSpPr>
            <a:spLocks noGrp="1"/>
          </p:cNvSpPr>
          <p:nvPr>
            <p:ph type="title"/>
          </p:nvPr>
        </p:nvSpPr>
        <p:spPr>
          <a:xfrm>
            <a:off x="3167959" y="2438400"/>
            <a:ext cx="5859724" cy="379221"/>
          </a:xfrm>
        </p:spPr>
        <p:txBody>
          <a:bodyPr>
            <a:noAutofit/>
          </a:bodyPr>
          <a:lstStyle/>
          <a:p>
            <a:r>
              <a:rPr lang="en-US" sz="2800" b="1" dirty="0">
                <a:solidFill>
                  <a:srgbClr val="0070C0"/>
                </a:solidFill>
              </a:rPr>
              <a:t>SBM Status </a:t>
            </a:r>
          </a:p>
        </p:txBody>
      </p:sp>
      <p:pic>
        <p:nvPicPr>
          <p:cNvPr id="15" name="Picture 1">
            <a:extLst>
              <a:ext uri="{FF2B5EF4-FFF2-40B4-BE49-F238E27FC236}">
                <a16:creationId xmlns:a16="http://schemas.microsoft.com/office/drawing/2014/main" xmlns="" id="{7DF5C03A-C832-4C53-AD34-2DEBA6FFDA4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8179470" y="228600"/>
            <a:ext cx="1574130" cy="2098840"/>
          </a:xfrm>
          <a:prstGeom prst="rect">
            <a:avLst/>
          </a:prstGeom>
          <a:ln>
            <a:noFill/>
          </a:ln>
          <a:effectLst>
            <a:softEdge rad="112500"/>
          </a:effectLst>
        </p:spPr>
      </p:pic>
      <p:sp>
        <p:nvSpPr>
          <p:cNvPr id="2" name="TextBox 1">
            <a:extLst>
              <a:ext uri="{FF2B5EF4-FFF2-40B4-BE49-F238E27FC236}">
                <a16:creationId xmlns:a16="http://schemas.microsoft.com/office/drawing/2014/main" xmlns="" id="{9C135834-557A-4D91-8556-61C2746A3A45}"/>
              </a:ext>
            </a:extLst>
          </p:cNvPr>
          <p:cNvSpPr txBox="1"/>
          <p:nvPr/>
        </p:nvSpPr>
        <p:spPr>
          <a:xfrm>
            <a:off x="3124200" y="3143071"/>
            <a:ext cx="2667000" cy="1200329"/>
          </a:xfrm>
          <a:prstGeom prst="rect">
            <a:avLst/>
          </a:prstGeom>
          <a:noFill/>
        </p:spPr>
        <p:txBody>
          <a:bodyPr wrap="square" rtlCol="0">
            <a:spAutoFit/>
          </a:bodyPr>
          <a:lstStyle/>
          <a:p>
            <a:r>
              <a:rPr lang="en-US" dirty="0"/>
              <a:t>Received – </a:t>
            </a:r>
            <a:r>
              <a:rPr lang="en-US" dirty="0" smtClean="0"/>
              <a:t>6332</a:t>
            </a:r>
            <a:endParaRPr lang="en-US" dirty="0"/>
          </a:p>
          <a:p>
            <a:r>
              <a:rPr lang="en-US" dirty="0"/>
              <a:t>Verified – </a:t>
            </a:r>
            <a:r>
              <a:rPr lang="en-US" dirty="0" smtClean="0"/>
              <a:t>1818</a:t>
            </a:r>
            <a:endParaRPr lang="en-US" dirty="0"/>
          </a:p>
          <a:p>
            <a:r>
              <a:rPr lang="en-US" dirty="0"/>
              <a:t>Approved – </a:t>
            </a:r>
            <a:r>
              <a:rPr lang="en-US" dirty="0" smtClean="0"/>
              <a:t>1813</a:t>
            </a:r>
            <a:endParaRPr lang="en-US" dirty="0"/>
          </a:p>
          <a:p>
            <a:r>
              <a:rPr lang="en-US" dirty="0"/>
              <a:t>Rejected </a:t>
            </a:r>
            <a:r>
              <a:rPr lang="en-US" dirty="0" smtClean="0"/>
              <a:t>-3006</a:t>
            </a:r>
            <a:endParaRPr lang="en-US" dirty="0"/>
          </a:p>
        </p:txBody>
      </p:sp>
      <p:sp>
        <p:nvSpPr>
          <p:cNvPr id="21" name="TextBox 20">
            <a:extLst>
              <a:ext uri="{FF2B5EF4-FFF2-40B4-BE49-F238E27FC236}">
                <a16:creationId xmlns:a16="http://schemas.microsoft.com/office/drawing/2014/main" xmlns="" id="{9AE2DB0F-500C-4D4A-B93A-3836C9989C97}"/>
              </a:ext>
            </a:extLst>
          </p:cNvPr>
          <p:cNvSpPr txBox="1"/>
          <p:nvPr/>
        </p:nvSpPr>
        <p:spPr>
          <a:xfrm>
            <a:off x="6340655" y="3392269"/>
            <a:ext cx="3108145" cy="646331"/>
          </a:xfrm>
          <a:prstGeom prst="rect">
            <a:avLst/>
          </a:prstGeom>
          <a:noFill/>
        </p:spPr>
        <p:txBody>
          <a:bodyPr wrap="square" rtlCol="0">
            <a:spAutoFit/>
          </a:bodyPr>
          <a:lstStyle/>
          <a:p>
            <a:r>
              <a:rPr lang="en-US" dirty="0"/>
              <a:t>Commenced toilet Photo – </a:t>
            </a:r>
            <a:r>
              <a:rPr lang="en-US" dirty="0" smtClean="0"/>
              <a:t>899</a:t>
            </a:r>
            <a:endParaRPr lang="en-US" dirty="0"/>
          </a:p>
          <a:p>
            <a:r>
              <a:rPr lang="en-US" dirty="0"/>
              <a:t>Constructed toilet photo – </a:t>
            </a:r>
            <a:r>
              <a:rPr lang="en-US" dirty="0" smtClean="0"/>
              <a:t>983 </a:t>
            </a:r>
            <a:endParaRPr lang="en-US" dirty="0"/>
          </a:p>
        </p:txBody>
      </p:sp>
      <p:sp>
        <p:nvSpPr>
          <p:cNvPr id="22" name="TextBox 21">
            <a:extLst>
              <a:ext uri="{FF2B5EF4-FFF2-40B4-BE49-F238E27FC236}">
                <a16:creationId xmlns:a16="http://schemas.microsoft.com/office/drawing/2014/main" xmlns="" id="{BE8F88DF-0FB5-46FA-B870-3AB4BCF456CE}"/>
              </a:ext>
            </a:extLst>
          </p:cNvPr>
          <p:cNvSpPr txBox="1"/>
          <p:nvPr/>
        </p:nvSpPr>
        <p:spPr>
          <a:xfrm>
            <a:off x="3124200" y="2831068"/>
            <a:ext cx="4657270" cy="369332"/>
          </a:xfrm>
          <a:prstGeom prst="rect">
            <a:avLst/>
          </a:prstGeom>
          <a:noFill/>
        </p:spPr>
        <p:txBody>
          <a:bodyPr wrap="square" rtlCol="0">
            <a:spAutoFit/>
          </a:bodyPr>
          <a:lstStyle/>
          <a:p>
            <a:r>
              <a:rPr lang="en-US" b="1" dirty="0"/>
              <a:t>Status of application for the IHHT</a:t>
            </a:r>
          </a:p>
        </p:txBody>
      </p:sp>
      <p:pic>
        <p:nvPicPr>
          <p:cNvPr id="3" name="Picture 2">
            <a:extLst>
              <a:ext uri="{FF2B5EF4-FFF2-40B4-BE49-F238E27FC236}">
                <a16:creationId xmlns:a16="http://schemas.microsoft.com/office/drawing/2014/main" xmlns="" id="{BD7FD817-1719-4512-95EA-0376B675B746}"/>
              </a:ext>
            </a:extLst>
          </p:cNvPr>
          <p:cNvPicPr>
            <a:picLocks noChangeAspect="1"/>
          </p:cNvPicPr>
          <p:nvPr/>
        </p:nvPicPr>
        <p:blipFill>
          <a:blip r:embed="rId3" cstate="print"/>
          <a:stretch>
            <a:fillRect/>
          </a:stretch>
        </p:blipFill>
        <p:spPr>
          <a:xfrm>
            <a:off x="5327700" y="3175076"/>
            <a:ext cx="920700" cy="1059799"/>
          </a:xfrm>
          <a:prstGeom prst="rect">
            <a:avLst/>
          </a:prstGeom>
          <a:ln>
            <a:noFill/>
          </a:ln>
          <a:effectLst>
            <a:outerShdw blurRad="292100" dist="139700" dir="2700000" algn="tl" rotWithShape="0">
              <a:srgbClr val="333333">
                <a:alpha val="65000"/>
              </a:srgbClr>
            </a:outerShdw>
          </a:effectLst>
        </p:spPr>
      </p:pic>
      <p:pic>
        <p:nvPicPr>
          <p:cNvPr id="1034" name="Picture 10" descr="E:\SBM ALL PHOTOS\img173.jpg"/>
          <p:cNvPicPr>
            <a:picLocks noChangeAspect="1" noChangeArrowheads="1"/>
          </p:cNvPicPr>
          <p:nvPr/>
        </p:nvPicPr>
        <p:blipFill>
          <a:blip r:embed="rId4" cstate="print"/>
          <a:srcRect/>
          <a:stretch>
            <a:fillRect/>
          </a:stretch>
        </p:blipFill>
        <p:spPr bwMode="auto">
          <a:xfrm>
            <a:off x="6324600" y="4572000"/>
            <a:ext cx="1600200" cy="2133600"/>
          </a:xfrm>
          <a:prstGeom prst="rect">
            <a:avLst/>
          </a:prstGeom>
          <a:ln>
            <a:noFill/>
          </a:ln>
          <a:effectLst>
            <a:outerShdw blurRad="292100" dist="139700" dir="2700000" algn="tl" rotWithShape="0">
              <a:srgbClr val="333333">
                <a:alpha val="65000"/>
              </a:srgbClr>
            </a:outerShdw>
          </a:effectLst>
        </p:spPr>
      </p:pic>
      <p:pic>
        <p:nvPicPr>
          <p:cNvPr id="5" name="Picture 2" descr="E:\SBM ALL PHOTOS\april ihal\IMG-20180501-WA0000.jpg"/>
          <p:cNvPicPr>
            <a:picLocks noChangeAspect="1" noChangeArrowheads="1"/>
          </p:cNvPicPr>
          <p:nvPr/>
        </p:nvPicPr>
        <p:blipFill>
          <a:blip r:embed="rId5"/>
          <a:srcRect/>
          <a:stretch>
            <a:fillRect/>
          </a:stretch>
        </p:blipFill>
        <p:spPr bwMode="auto">
          <a:xfrm>
            <a:off x="228600" y="381000"/>
            <a:ext cx="1905000" cy="2667000"/>
          </a:xfrm>
          <a:prstGeom prst="rect">
            <a:avLst/>
          </a:prstGeom>
          <a:ln>
            <a:noFill/>
          </a:ln>
          <a:effectLst>
            <a:outerShdw blurRad="292100" dist="139700" dir="2700000" algn="tl" rotWithShape="0">
              <a:srgbClr val="333333">
                <a:alpha val="65000"/>
              </a:srgbClr>
            </a:outerShdw>
          </a:effectLst>
        </p:spPr>
      </p:pic>
      <p:pic>
        <p:nvPicPr>
          <p:cNvPr id="6" name="Picture 3" descr="E:\SBM ALL PHOTOS\april ihal\IMG-20180501-WA0012.jpg"/>
          <p:cNvPicPr>
            <a:picLocks noChangeAspect="1" noChangeArrowheads="1"/>
          </p:cNvPicPr>
          <p:nvPr/>
        </p:nvPicPr>
        <p:blipFill>
          <a:blip r:embed="rId6"/>
          <a:srcRect/>
          <a:stretch>
            <a:fillRect/>
          </a:stretch>
        </p:blipFill>
        <p:spPr bwMode="auto">
          <a:xfrm>
            <a:off x="228600" y="3352800"/>
            <a:ext cx="1981200" cy="3276600"/>
          </a:xfrm>
          <a:prstGeom prst="rect">
            <a:avLst/>
          </a:prstGeom>
          <a:ln>
            <a:noFill/>
          </a:ln>
          <a:effectLst>
            <a:outerShdw blurRad="292100" dist="139700" dir="2700000" algn="tl" rotWithShape="0">
              <a:srgbClr val="333333">
                <a:alpha val="65000"/>
              </a:srgbClr>
            </a:outerShdw>
          </a:effectLst>
        </p:spPr>
      </p:pic>
      <p:pic>
        <p:nvPicPr>
          <p:cNvPr id="7" name="Picture 4" descr="E:\SBM ALL PHOTOS\april ihal\IMG-20180501-WA0006.jpg"/>
          <p:cNvPicPr>
            <a:picLocks noChangeAspect="1" noChangeArrowheads="1"/>
          </p:cNvPicPr>
          <p:nvPr/>
        </p:nvPicPr>
        <p:blipFill>
          <a:blip r:embed="rId7"/>
          <a:srcRect/>
          <a:stretch>
            <a:fillRect/>
          </a:stretch>
        </p:blipFill>
        <p:spPr bwMode="auto">
          <a:xfrm>
            <a:off x="9982200" y="3733800"/>
            <a:ext cx="2057400" cy="2895600"/>
          </a:xfrm>
          <a:prstGeom prst="rect">
            <a:avLst/>
          </a:prstGeom>
          <a:ln>
            <a:noFill/>
          </a:ln>
          <a:effectLst>
            <a:outerShdw blurRad="292100" dist="139700" dir="2700000" algn="tl" rotWithShape="0">
              <a:srgbClr val="333333">
                <a:alpha val="65000"/>
              </a:srgbClr>
            </a:outerShdw>
          </a:effectLst>
        </p:spPr>
      </p:pic>
      <p:pic>
        <p:nvPicPr>
          <p:cNvPr id="8" name="Picture 5" descr="E:\SBM ALL PHOTOS\april ihal\IMG-20180501-WA0002.jpg"/>
          <p:cNvPicPr>
            <a:picLocks noChangeAspect="1" noChangeArrowheads="1"/>
          </p:cNvPicPr>
          <p:nvPr/>
        </p:nvPicPr>
        <p:blipFill>
          <a:blip r:embed="rId8"/>
          <a:srcRect/>
          <a:stretch>
            <a:fillRect/>
          </a:stretch>
        </p:blipFill>
        <p:spPr bwMode="auto">
          <a:xfrm>
            <a:off x="9982200" y="228600"/>
            <a:ext cx="1981200" cy="3200400"/>
          </a:xfrm>
          <a:prstGeom prst="rect">
            <a:avLst/>
          </a:prstGeom>
          <a:ln>
            <a:noFill/>
          </a:ln>
          <a:effectLst>
            <a:outerShdw blurRad="292100" dist="139700" dir="2700000" algn="tl" rotWithShape="0">
              <a:srgbClr val="333333">
                <a:alpha val="65000"/>
              </a:srgbClr>
            </a:outerShdw>
          </a:effectLst>
        </p:spPr>
      </p:pic>
      <p:pic>
        <p:nvPicPr>
          <p:cNvPr id="9" name="Picture 6" descr="E:\SBM ALL PHOTOS\april ihal\IMG-20180501-WA0016.jpg"/>
          <p:cNvPicPr>
            <a:picLocks noChangeAspect="1" noChangeArrowheads="1"/>
          </p:cNvPicPr>
          <p:nvPr/>
        </p:nvPicPr>
        <p:blipFill>
          <a:blip r:embed="rId9" cstate="print"/>
          <a:srcRect/>
          <a:stretch>
            <a:fillRect/>
          </a:stretch>
        </p:blipFill>
        <p:spPr bwMode="auto">
          <a:xfrm>
            <a:off x="4419600" y="4572000"/>
            <a:ext cx="1828800" cy="2133600"/>
          </a:xfrm>
          <a:prstGeom prst="rect">
            <a:avLst/>
          </a:prstGeom>
          <a:ln>
            <a:noFill/>
          </a:ln>
          <a:effectLst>
            <a:outerShdw blurRad="292100" dist="139700" dir="2700000" algn="tl" rotWithShape="0">
              <a:srgbClr val="333333">
                <a:alpha val="65000"/>
              </a:srgbClr>
            </a:outerShdw>
          </a:effectLst>
        </p:spPr>
      </p:pic>
      <p:pic>
        <p:nvPicPr>
          <p:cNvPr id="10" name="Picture 7" descr="E:\SBM ALL PHOTOS\april ihal\IMG-20180501-WA0009.jpg"/>
          <p:cNvPicPr>
            <a:picLocks noChangeAspect="1" noChangeArrowheads="1"/>
          </p:cNvPicPr>
          <p:nvPr/>
        </p:nvPicPr>
        <p:blipFill>
          <a:blip r:embed="rId10" cstate="print"/>
          <a:srcRect/>
          <a:stretch>
            <a:fillRect/>
          </a:stretch>
        </p:blipFill>
        <p:spPr bwMode="auto">
          <a:xfrm>
            <a:off x="6324600" y="228600"/>
            <a:ext cx="1676400" cy="2057400"/>
          </a:xfrm>
          <a:prstGeom prst="rect">
            <a:avLst/>
          </a:prstGeom>
          <a:ln>
            <a:noFill/>
          </a:ln>
          <a:effectLst>
            <a:outerShdw blurRad="292100" dist="139700" dir="2700000" algn="tl" rotWithShape="0">
              <a:srgbClr val="333333">
                <a:alpha val="65000"/>
              </a:srgbClr>
            </a:outerShdw>
          </a:effectLst>
        </p:spPr>
      </p:pic>
      <p:pic>
        <p:nvPicPr>
          <p:cNvPr id="11" name="Picture 8" descr="E:\SBM ALL PHOTOS\ihhl pictures\img747.jpg"/>
          <p:cNvPicPr>
            <a:picLocks noChangeAspect="1" noChangeArrowheads="1"/>
          </p:cNvPicPr>
          <p:nvPr/>
        </p:nvPicPr>
        <p:blipFill>
          <a:blip r:embed="rId11"/>
          <a:srcRect/>
          <a:stretch>
            <a:fillRect/>
          </a:stretch>
        </p:blipFill>
        <p:spPr bwMode="auto">
          <a:xfrm>
            <a:off x="8077200" y="4572000"/>
            <a:ext cx="1676400" cy="2133600"/>
          </a:xfrm>
          <a:prstGeom prst="rect">
            <a:avLst/>
          </a:prstGeom>
          <a:ln>
            <a:noFill/>
          </a:ln>
          <a:effectLst>
            <a:outerShdw blurRad="292100" dist="139700" dir="2700000" algn="tl" rotWithShape="0">
              <a:srgbClr val="333333">
                <a:alpha val="65000"/>
              </a:srgbClr>
            </a:outerShdw>
          </a:effectLst>
        </p:spPr>
      </p:pic>
      <p:pic>
        <p:nvPicPr>
          <p:cNvPr id="1033" name="Picture 9" descr="E:\SBM ALL PHOTOS\ihhl pictures\img744.jpg"/>
          <p:cNvPicPr>
            <a:picLocks noChangeAspect="1" noChangeArrowheads="1"/>
          </p:cNvPicPr>
          <p:nvPr/>
        </p:nvPicPr>
        <p:blipFill>
          <a:blip r:embed="rId12"/>
          <a:srcRect/>
          <a:stretch>
            <a:fillRect/>
          </a:stretch>
        </p:blipFill>
        <p:spPr bwMode="auto">
          <a:xfrm>
            <a:off x="2514600" y="228600"/>
            <a:ext cx="1905000" cy="2076450"/>
          </a:xfrm>
          <a:prstGeom prst="rect">
            <a:avLst/>
          </a:prstGeom>
          <a:ln>
            <a:noFill/>
          </a:ln>
          <a:effectLst>
            <a:outerShdw blurRad="292100" dist="139700" dir="2700000" algn="tl" rotWithShape="0">
              <a:srgbClr val="333333">
                <a:alpha val="65000"/>
              </a:srgbClr>
            </a:outerShdw>
          </a:effectLst>
        </p:spPr>
      </p:pic>
      <p:pic>
        <p:nvPicPr>
          <p:cNvPr id="12" name="Picture 10" descr="E:\SBM ALL PHOTOS\april ihal\IMG-20180501-WA0004.jpg"/>
          <p:cNvPicPr>
            <a:picLocks noChangeAspect="1" noChangeArrowheads="1"/>
          </p:cNvPicPr>
          <p:nvPr/>
        </p:nvPicPr>
        <p:blipFill>
          <a:blip r:embed="rId13" cstate="print"/>
          <a:srcRect/>
          <a:stretch>
            <a:fillRect/>
          </a:stretch>
        </p:blipFill>
        <p:spPr bwMode="auto">
          <a:xfrm>
            <a:off x="2438400" y="4572000"/>
            <a:ext cx="1752600" cy="2057400"/>
          </a:xfrm>
          <a:prstGeom prst="rect">
            <a:avLst/>
          </a:prstGeom>
          <a:ln>
            <a:noFill/>
          </a:ln>
          <a:effectLst>
            <a:outerShdw blurRad="292100" dist="139700" dir="2700000" algn="tl" rotWithShape="0">
              <a:srgbClr val="333333">
                <a:alpha val="65000"/>
              </a:srgbClr>
            </a:outerShdw>
          </a:effectLst>
        </p:spPr>
      </p:pic>
      <p:pic>
        <p:nvPicPr>
          <p:cNvPr id="1035" name="Picture 11" descr="E:\SBM ALL PHOTOS\april ihal\IMG-20180501-WA0013.jpg"/>
          <p:cNvPicPr>
            <a:picLocks noChangeAspect="1" noChangeArrowheads="1"/>
          </p:cNvPicPr>
          <p:nvPr/>
        </p:nvPicPr>
        <p:blipFill>
          <a:blip r:embed="rId14" cstate="print"/>
          <a:srcRect/>
          <a:stretch>
            <a:fillRect/>
          </a:stretch>
        </p:blipFill>
        <p:spPr bwMode="auto">
          <a:xfrm>
            <a:off x="4572000" y="228600"/>
            <a:ext cx="1600200" cy="2057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421447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C2D44EEF-32AC-443D-8AB9-D23BD9A9D67A}"/>
              </a:ext>
            </a:extLst>
          </p:cNvPr>
          <p:cNvSpPr>
            <a:spLocks noGrp="1"/>
          </p:cNvSpPr>
          <p:nvPr>
            <p:ph type="ctrTitle"/>
          </p:nvPr>
        </p:nvSpPr>
        <p:spPr>
          <a:xfrm>
            <a:off x="7511716" y="1023867"/>
            <a:ext cx="4908884" cy="5072133"/>
          </a:xfrm>
        </p:spPr>
        <p:txBody>
          <a:bodyPr>
            <a:normAutofit fontScale="90000"/>
          </a:bodyPr>
          <a:lstStyle/>
          <a:p>
            <a:r>
              <a:rPr lang="en-US" sz="3300" b="1" dirty="0">
                <a:solidFill>
                  <a:schemeClr val="bg1"/>
                </a:solidFill>
              </a:rPr>
              <a:t>Waste Management </a:t>
            </a:r>
            <a:br>
              <a:rPr lang="en-US" sz="3300" b="1" dirty="0">
                <a:solidFill>
                  <a:schemeClr val="bg1"/>
                </a:solidFill>
              </a:rPr>
            </a:br>
            <a:r>
              <a:rPr lang="en-US" sz="1800" b="1" dirty="0">
                <a:solidFill>
                  <a:schemeClr val="bg1"/>
                </a:solidFill>
              </a:rPr>
              <a:t/>
            </a:r>
            <a:br>
              <a:rPr lang="en-US" sz="1800" b="1" dirty="0">
                <a:solidFill>
                  <a:schemeClr val="bg1"/>
                </a:solidFill>
              </a:rPr>
            </a:br>
            <a:r>
              <a:rPr lang="en-US" sz="1800" b="1" dirty="0">
                <a:solidFill>
                  <a:schemeClr val="bg1"/>
                </a:solidFill>
              </a:rPr>
              <a:t>- Area of NPP- </a:t>
            </a:r>
            <a:r>
              <a:rPr lang="en-US" sz="1800" b="1" dirty="0" smtClean="0">
                <a:solidFill>
                  <a:srgbClr val="FFFF00"/>
                </a:solidFill>
              </a:rPr>
              <a:t>43.41 SQKM ( UNDER CONSTRUCTION )</a:t>
            </a:r>
            <a:r>
              <a:rPr lang="en-US" sz="1800" b="1" dirty="0">
                <a:solidFill>
                  <a:schemeClr val="bg1"/>
                </a:solidFill>
              </a:rPr>
              <a:t/>
            </a:r>
            <a:br>
              <a:rPr lang="en-US" sz="1800" b="1" dirty="0">
                <a:solidFill>
                  <a:schemeClr val="bg1"/>
                </a:solidFill>
              </a:rPr>
            </a:br>
            <a:r>
              <a:rPr lang="en-US" sz="1800" b="1" dirty="0">
                <a:solidFill>
                  <a:schemeClr val="bg1"/>
                </a:solidFill>
              </a:rPr>
              <a:t>- Generated waste- </a:t>
            </a:r>
            <a:r>
              <a:rPr lang="en-US" sz="1800" b="1" dirty="0" smtClean="0">
                <a:solidFill>
                  <a:srgbClr val="FFFF00"/>
                </a:solidFill>
              </a:rPr>
              <a:t>82 </a:t>
            </a:r>
            <a:r>
              <a:rPr lang="en-US" sz="1800" b="1" dirty="0">
                <a:solidFill>
                  <a:srgbClr val="FFFF00"/>
                </a:solidFill>
              </a:rPr>
              <a:t>tons/day</a:t>
            </a:r>
            <a:r>
              <a:rPr lang="en-US" sz="1800" b="1" dirty="0">
                <a:solidFill>
                  <a:schemeClr val="bg1"/>
                </a:solidFill>
              </a:rPr>
              <a:t/>
            </a:r>
            <a:br>
              <a:rPr lang="en-US" sz="1800" b="1" dirty="0">
                <a:solidFill>
                  <a:schemeClr val="bg1"/>
                </a:solidFill>
              </a:rPr>
            </a:br>
            <a:r>
              <a:rPr lang="en-US" sz="1800" b="1" dirty="0">
                <a:solidFill>
                  <a:schemeClr val="bg1"/>
                </a:solidFill>
              </a:rPr>
              <a:t>- Frequency of waste collection- </a:t>
            </a:r>
            <a:r>
              <a:rPr lang="en-US" sz="1800" b="1" dirty="0">
                <a:solidFill>
                  <a:srgbClr val="FFFF00"/>
                </a:solidFill>
              </a:rPr>
              <a:t>Daily</a:t>
            </a:r>
            <a:r>
              <a:rPr lang="en-US" sz="1800" b="1" dirty="0">
                <a:solidFill>
                  <a:schemeClr val="bg1"/>
                </a:solidFill>
              </a:rPr>
              <a:t> </a:t>
            </a:r>
            <a:br>
              <a:rPr lang="en-US" sz="1800" b="1" dirty="0">
                <a:solidFill>
                  <a:schemeClr val="bg1"/>
                </a:solidFill>
              </a:rPr>
            </a:br>
            <a:r>
              <a:rPr lang="en-US" sz="1800" b="1" dirty="0">
                <a:solidFill>
                  <a:schemeClr val="bg1"/>
                </a:solidFill>
              </a:rPr>
              <a:t>- Frequency of waste transportation- </a:t>
            </a:r>
            <a:r>
              <a:rPr lang="en-US" sz="1800" b="1" dirty="0">
                <a:solidFill>
                  <a:srgbClr val="FFFF00"/>
                </a:solidFill>
              </a:rPr>
              <a:t>Daily</a:t>
            </a:r>
            <a:r>
              <a:rPr lang="en-US" sz="1800" b="1" dirty="0">
                <a:solidFill>
                  <a:schemeClr val="bg1"/>
                </a:solidFill>
              </a:rPr>
              <a:t> </a:t>
            </a:r>
            <a:br>
              <a:rPr lang="en-US" sz="1800" b="1" dirty="0">
                <a:solidFill>
                  <a:schemeClr val="bg1"/>
                </a:solidFill>
              </a:rPr>
            </a:br>
            <a:r>
              <a:rPr lang="en-US" sz="1800" b="1" dirty="0">
                <a:solidFill>
                  <a:schemeClr val="bg1"/>
                </a:solidFill>
              </a:rPr>
              <a:t>- Door to door collection- </a:t>
            </a:r>
            <a:r>
              <a:rPr lang="en-US" sz="1800" b="1" dirty="0" smtClean="0">
                <a:solidFill>
                  <a:srgbClr val="FFFF00"/>
                </a:solidFill>
              </a:rPr>
              <a:t>19</a:t>
            </a:r>
            <a:r>
              <a:rPr lang="en-US" sz="1800" b="1" dirty="0">
                <a:solidFill>
                  <a:schemeClr val="bg1"/>
                </a:solidFill>
              </a:rPr>
              <a:t/>
            </a:r>
            <a:br>
              <a:rPr lang="en-US" sz="1800" b="1" dirty="0">
                <a:solidFill>
                  <a:schemeClr val="bg1"/>
                </a:solidFill>
              </a:rPr>
            </a:br>
            <a:r>
              <a:rPr lang="en-US" sz="1800" b="1" dirty="0">
                <a:solidFill>
                  <a:schemeClr val="bg1"/>
                </a:solidFill>
              </a:rPr>
              <a:t>- Source segregation- </a:t>
            </a:r>
            <a:r>
              <a:rPr lang="en-US" sz="1800" b="1" dirty="0" smtClean="0">
                <a:solidFill>
                  <a:srgbClr val="FFFF00"/>
                </a:solidFill>
              </a:rPr>
              <a:t>04 Wards</a:t>
            </a:r>
            <a:r>
              <a:rPr lang="en-US" sz="1800" b="1" dirty="0">
                <a:solidFill>
                  <a:schemeClr val="bg1"/>
                </a:solidFill>
              </a:rPr>
              <a:t/>
            </a:r>
            <a:br>
              <a:rPr lang="en-US" sz="1800" b="1" dirty="0">
                <a:solidFill>
                  <a:schemeClr val="bg1"/>
                </a:solidFill>
              </a:rPr>
            </a:br>
            <a:r>
              <a:rPr lang="en-US" sz="1800" b="1" dirty="0">
                <a:solidFill>
                  <a:schemeClr val="bg1"/>
                </a:solidFill>
              </a:rPr>
              <a:t>- Vehicles for waste collection </a:t>
            </a:r>
            <a:br>
              <a:rPr lang="en-US" sz="1800" b="1" dirty="0">
                <a:solidFill>
                  <a:schemeClr val="bg1"/>
                </a:solidFill>
              </a:rPr>
            </a:br>
            <a:r>
              <a:rPr lang="en-US" sz="1800" b="1" dirty="0">
                <a:solidFill>
                  <a:schemeClr val="bg1"/>
                </a:solidFill>
              </a:rPr>
              <a:t>	- Tractor- </a:t>
            </a:r>
            <a:r>
              <a:rPr lang="en-US" sz="1800" b="1" dirty="0" smtClean="0">
                <a:solidFill>
                  <a:srgbClr val="FFFF00"/>
                </a:solidFill>
              </a:rPr>
              <a:t>4</a:t>
            </a:r>
            <a:r>
              <a:rPr lang="en-US" sz="1800" b="1" dirty="0">
                <a:solidFill>
                  <a:schemeClr val="bg1"/>
                </a:solidFill>
              </a:rPr>
              <a:t/>
            </a:r>
            <a:br>
              <a:rPr lang="en-US" sz="1800" b="1" dirty="0">
                <a:solidFill>
                  <a:schemeClr val="bg1"/>
                </a:solidFill>
              </a:rPr>
            </a:br>
            <a:r>
              <a:rPr lang="en-US" sz="1800" b="1" dirty="0">
                <a:solidFill>
                  <a:schemeClr val="bg1"/>
                </a:solidFill>
              </a:rPr>
              <a:t>	- Dumper Placer – </a:t>
            </a:r>
            <a:r>
              <a:rPr lang="en-US" sz="1800" b="1" dirty="0" smtClean="0">
                <a:solidFill>
                  <a:srgbClr val="FFFF00"/>
                </a:solidFill>
              </a:rPr>
              <a:t>5</a:t>
            </a:r>
            <a:r>
              <a:rPr lang="en-US" sz="1800" b="1" dirty="0">
                <a:solidFill>
                  <a:schemeClr val="bg1"/>
                </a:solidFill>
              </a:rPr>
              <a:t/>
            </a:r>
            <a:br>
              <a:rPr lang="en-US" sz="1800" b="1" dirty="0">
                <a:solidFill>
                  <a:schemeClr val="bg1"/>
                </a:solidFill>
              </a:rPr>
            </a:br>
            <a:r>
              <a:rPr lang="en-US" sz="1800" b="1" dirty="0">
                <a:solidFill>
                  <a:schemeClr val="bg1"/>
                </a:solidFill>
              </a:rPr>
              <a:t>	- Compactor – </a:t>
            </a:r>
            <a:r>
              <a:rPr lang="en-US" sz="1800" b="1" dirty="0">
                <a:solidFill>
                  <a:srgbClr val="FFFF00"/>
                </a:solidFill>
              </a:rPr>
              <a:t>1</a:t>
            </a:r>
            <a:r>
              <a:rPr lang="en-US" sz="1800" b="1" dirty="0">
                <a:solidFill>
                  <a:schemeClr val="bg1"/>
                </a:solidFill>
              </a:rPr>
              <a:t/>
            </a:r>
            <a:br>
              <a:rPr lang="en-US" sz="1800" b="1" dirty="0">
                <a:solidFill>
                  <a:schemeClr val="bg1"/>
                </a:solidFill>
              </a:rPr>
            </a:br>
            <a:r>
              <a:rPr lang="en-US" sz="1800" b="1" dirty="0">
                <a:solidFill>
                  <a:schemeClr val="bg1"/>
                </a:solidFill>
              </a:rPr>
              <a:t>	- JCB Loader –</a:t>
            </a:r>
            <a:r>
              <a:rPr lang="en-US" sz="1800" b="1" dirty="0">
                <a:solidFill>
                  <a:srgbClr val="FFFF00"/>
                </a:solidFill>
              </a:rPr>
              <a:t> </a:t>
            </a:r>
            <a:r>
              <a:rPr lang="en-US" sz="1800" b="1" dirty="0" smtClean="0">
                <a:solidFill>
                  <a:srgbClr val="FFFF00"/>
                </a:solidFill>
              </a:rPr>
              <a:t>2 </a:t>
            </a:r>
            <a:r>
              <a:rPr lang="en-US" sz="1800" b="1" dirty="0">
                <a:solidFill>
                  <a:schemeClr val="bg1"/>
                </a:solidFill>
              </a:rPr>
              <a:t/>
            </a:r>
            <a:br>
              <a:rPr lang="en-US" sz="1800" b="1" dirty="0">
                <a:solidFill>
                  <a:schemeClr val="bg1"/>
                </a:solidFill>
              </a:rPr>
            </a:br>
            <a:r>
              <a:rPr lang="en-US" sz="1800" b="1" dirty="0">
                <a:solidFill>
                  <a:schemeClr val="bg1"/>
                </a:solidFill>
              </a:rPr>
              <a:t>- Dumping sites </a:t>
            </a:r>
            <a:r>
              <a:rPr lang="en-US" sz="1800" b="1" dirty="0" smtClean="0">
                <a:solidFill>
                  <a:srgbClr val="FFFF00"/>
                </a:solidFill>
              </a:rPr>
              <a:t>–1</a:t>
            </a:r>
            <a:r>
              <a:rPr lang="en-US" sz="1800" b="1" dirty="0">
                <a:solidFill>
                  <a:schemeClr val="bg1"/>
                </a:solidFill>
              </a:rPr>
              <a:t/>
            </a:r>
            <a:br>
              <a:rPr lang="en-US" sz="1800" b="1" dirty="0">
                <a:solidFill>
                  <a:schemeClr val="bg1"/>
                </a:solidFill>
              </a:rPr>
            </a:br>
            <a:r>
              <a:rPr lang="en-US" sz="2200" b="1" dirty="0">
                <a:solidFill>
                  <a:schemeClr val="bg1"/>
                </a:solidFill>
              </a:rPr>
              <a:t>- Scientific management - </a:t>
            </a:r>
            <a:r>
              <a:rPr lang="en-US" sz="2200" b="1" dirty="0">
                <a:solidFill>
                  <a:srgbClr val="FFFF00"/>
                </a:solidFill>
              </a:rPr>
              <a:t>No</a:t>
            </a:r>
            <a:endParaRPr lang="en-US" sz="1800" b="1" dirty="0">
              <a:solidFill>
                <a:srgbClr val="FFFF00"/>
              </a:solidFill>
            </a:endParaRPr>
          </a:p>
        </p:txBody>
      </p:sp>
      <p:pic>
        <p:nvPicPr>
          <p:cNvPr id="7" name="Picture 6">
            <a:extLst>
              <a:ext uri="{FF2B5EF4-FFF2-40B4-BE49-F238E27FC236}">
                <a16:creationId xmlns:a16="http://schemas.microsoft.com/office/drawing/2014/main" xmlns="" id="{F0541646-7227-4DD0-B8A3-0816A4F8C1F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 y="533400"/>
            <a:ext cx="3352801" cy="2514600"/>
          </a:xfrm>
          <a:prstGeom prst="rect">
            <a:avLst/>
          </a:prstGeom>
          <a:ln w="28575">
            <a:solidFill>
              <a:schemeClr val="bg2">
                <a:lumMod val="50000"/>
              </a:schemeClr>
            </a:solidFill>
          </a:ln>
        </p:spPr>
      </p:pic>
      <p:pic>
        <p:nvPicPr>
          <p:cNvPr id="11" name="Picture 10">
            <a:extLst>
              <a:ext uri="{FF2B5EF4-FFF2-40B4-BE49-F238E27FC236}">
                <a16:creationId xmlns:a16="http://schemas.microsoft.com/office/drawing/2014/main" xmlns="" id="{DEDF660C-60FE-4580-AD19-5BEA1A2ECD6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33800" y="3581400"/>
            <a:ext cx="3352800" cy="2514600"/>
          </a:xfrm>
          <a:prstGeom prst="rect">
            <a:avLst/>
          </a:prstGeom>
          <a:ln w="28575">
            <a:solidFill>
              <a:schemeClr val="bg2">
                <a:lumMod val="50000"/>
              </a:schemeClr>
            </a:solidFill>
          </a:ln>
        </p:spPr>
      </p:pic>
      <p:sp>
        <p:nvSpPr>
          <p:cNvPr id="2" name="TextBox 1">
            <a:extLst>
              <a:ext uri="{FF2B5EF4-FFF2-40B4-BE49-F238E27FC236}">
                <a16:creationId xmlns:a16="http://schemas.microsoft.com/office/drawing/2014/main" xmlns="" id="{29E235BB-8E01-4295-9AF1-82398053AD9C}"/>
              </a:ext>
            </a:extLst>
          </p:cNvPr>
          <p:cNvSpPr txBox="1"/>
          <p:nvPr/>
        </p:nvSpPr>
        <p:spPr>
          <a:xfrm>
            <a:off x="76200" y="3048000"/>
            <a:ext cx="3352800" cy="369332"/>
          </a:xfrm>
          <a:prstGeom prst="rect">
            <a:avLst/>
          </a:prstGeom>
          <a:noFill/>
        </p:spPr>
        <p:txBody>
          <a:bodyPr wrap="square" rtlCol="0">
            <a:spAutoFit/>
          </a:bodyPr>
          <a:lstStyle/>
          <a:p>
            <a:r>
              <a:rPr lang="en-US" b="1" dirty="0"/>
              <a:t>Waste transportation</a:t>
            </a:r>
          </a:p>
        </p:txBody>
      </p:sp>
      <p:sp>
        <p:nvSpPr>
          <p:cNvPr id="9" name="TextBox 8">
            <a:extLst>
              <a:ext uri="{FF2B5EF4-FFF2-40B4-BE49-F238E27FC236}">
                <a16:creationId xmlns:a16="http://schemas.microsoft.com/office/drawing/2014/main" xmlns="" id="{A37B9540-2A85-4BD8-9EE2-8827DD4BC952}"/>
              </a:ext>
            </a:extLst>
          </p:cNvPr>
          <p:cNvSpPr txBox="1"/>
          <p:nvPr/>
        </p:nvSpPr>
        <p:spPr>
          <a:xfrm>
            <a:off x="3657600" y="3059668"/>
            <a:ext cx="3352800" cy="369332"/>
          </a:xfrm>
          <a:prstGeom prst="rect">
            <a:avLst/>
          </a:prstGeom>
          <a:noFill/>
        </p:spPr>
        <p:txBody>
          <a:bodyPr wrap="square" rtlCol="0">
            <a:spAutoFit/>
          </a:bodyPr>
          <a:lstStyle>
            <a:defPPr>
              <a:defRPr lang="en-US"/>
            </a:defPPr>
            <a:lvl1pPr>
              <a:defRPr b="1"/>
            </a:lvl1pPr>
          </a:lstStyle>
          <a:p>
            <a:r>
              <a:rPr lang="en-US" dirty="0"/>
              <a:t>Drain cleaning </a:t>
            </a:r>
          </a:p>
        </p:txBody>
      </p:sp>
      <p:sp>
        <p:nvSpPr>
          <p:cNvPr id="12" name="TextBox 11">
            <a:extLst>
              <a:ext uri="{FF2B5EF4-FFF2-40B4-BE49-F238E27FC236}">
                <a16:creationId xmlns:a16="http://schemas.microsoft.com/office/drawing/2014/main" xmlns="" id="{50E752E3-36CE-4CA4-842A-745E75BAC058}"/>
              </a:ext>
            </a:extLst>
          </p:cNvPr>
          <p:cNvSpPr txBox="1"/>
          <p:nvPr/>
        </p:nvSpPr>
        <p:spPr>
          <a:xfrm>
            <a:off x="3657600" y="6096000"/>
            <a:ext cx="3352800" cy="646331"/>
          </a:xfrm>
          <a:prstGeom prst="rect">
            <a:avLst/>
          </a:prstGeom>
          <a:noFill/>
        </p:spPr>
        <p:txBody>
          <a:bodyPr wrap="square" rtlCol="0">
            <a:spAutoFit/>
          </a:bodyPr>
          <a:lstStyle>
            <a:defPPr>
              <a:defRPr lang="en-US"/>
            </a:defPPr>
            <a:lvl1pPr>
              <a:defRPr b="1"/>
            </a:lvl1pPr>
          </a:lstStyle>
          <a:p>
            <a:r>
              <a:rPr lang="en-US" dirty="0"/>
              <a:t>Removing dead Body from Waste Dumping point</a:t>
            </a:r>
          </a:p>
        </p:txBody>
      </p:sp>
      <p:sp>
        <p:nvSpPr>
          <p:cNvPr id="13" name="TextBox 12">
            <a:extLst>
              <a:ext uri="{FF2B5EF4-FFF2-40B4-BE49-F238E27FC236}">
                <a16:creationId xmlns:a16="http://schemas.microsoft.com/office/drawing/2014/main" xmlns="" id="{8704A30B-EBDB-4EA9-A270-7ED7E677C1B5}"/>
              </a:ext>
            </a:extLst>
          </p:cNvPr>
          <p:cNvSpPr txBox="1"/>
          <p:nvPr/>
        </p:nvSpPr>
        <p:spPr>
          <a:xfrm>
            <a:off x="76200" y="6096000"/>
            <a:ext cx="3352800" cy="369332"/>
          </a:xfrm>
          <a:prstGeom prst="rect">
            <a:avLst/>
          </a:prstGeom>
          <a:noFill/>
        </p:spPr>
        <p:txBody>
          <a:bodyPr wrap="square" rtlCol="0">
            <a:spAutoFit/>
          </a:bodyPr>
          <a:lstStyle>
            <a:defPPr>
              <a:defRPr lang="en-US"/>
            </a:defPPr>
            <a:lvl1pPr>
              <a:defRPr b="1"/>
            </a:lvl1pPr>
          </a:lstStyle>
          <a:p>
            <a:r>
              <a:rPr lang="en-US" dirty="0"/>
              <a:t>Drain cleaning on daily basis </a:t>
            </a:r>
          </a:p>
        </p:txBody>
      </p:sp>
      <p:pic>
        <p:nvPicPr>
          <p:cNvPr id="2050" name="Picture 2" descr="E:\SBM ALL PHOTOS\Kerakat\Ratri safai\IMG-20180324-WA0021.jpg"/>
          <p:cNvPicPr>
            <a:picLocks noChangeAspect="1" noChangeArrowheads="1"/>
          </p:cNvPicPr>
          <p:nvPr/>
        </p:nvPicPr>
        <p:blipFill>
          <a:blip r:embed="rId4" cstate="print"/>
          <a:srcRect/>
          <a:stretch>
            <a:fillRect/>
          </a:stretch>
        </p:blipFill>
        <p:spPr bwMode="auto">
          <a:xfrm>
            <a:off x="228600" y="3657600"/>
            <a:ext cx="33528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1" name="Picture 3" descr="E:\SBM ALL PHOTOS\Kerakat\Ratri safai\IMG-20180324-WA0024.jpg"/>
          <p:cNvPicPr>
            <a:picLocks noChangeAspect="1" noChangeArrowheads="1"/>
          </p:cNvPicPr>
          <p:nvPr/>
        </p:nvPicPr>
        <p:blipFill>
          <a:blip r:embed="rId5" cstate="print"/>
          <a:srcRect/>
          <a:stretch>
            <a:fillRect/>
          </a:stretch>
        </p:blipFill>
        <p:spPr bwMode="auto">
          <a:xfrm>
            <a:off x="3810000" y="457200"/>
            <a:ext cx="32004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222367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FCEE0E6-0EB4-483C-9AC0-AE0F4E907521}"/>
              </a:ext>
            </a:extLst>
          </p:cNvPr>
          <p:cNvSpPr txBox="1"/>
          <p:nvPr/>
        </p:nvSpPr>
        <p:spPr>
          <a:xfrm>
            <a:off x="609600" y="0"/>
            <a:ext cx="10439400" cy="584775"/>
          </a:xfrm>
          <a:prstGeom prst="rect">
            <a:avLst/>
          </a:prstGeom>
          <a:noFill/>
        </p:spPr>
        <p:txBody>
          <a:bodyPr wrap="square" rtlCol="0">
            <a:spAutoFit/>
          </a:bodyPr>
          <a:lstStyle/>
          <a:p>
            <a:pPr algn="ctr"/>
            <a:r>
              <a:rPr lang="en-US" sz="2800" b="1" dirty="0" smtClean="0">
                <a:solidFill>
                  <a:srgbClr val="FF0000"/>
                </a:solidFill>
                <a:latin typeface="+mj-lt"/>
              </a:rPr>
              <a:t>Anti Polythene campaign </a:t>
            </a:r>
            <a:r>
              <a:rPr lang="en-US" sz="2800" b="1" dirty="0" smtClean="0">
                <a:solidFill>
                  <a:srgbClr val="FF0000"/>
                </a:solidFill>
                <a:latin typeface="+mj-lt"/>
                <a:ea typeface="+mj-ea"/>
                <a:cs typeface="+mj-cs"/>
              </a:rPr>
              <a:t>under </a:t>
            </a:r>
            <a:r>
              <a:rPr lang="en-US" sz="3200" b="1" dirty="0" smtClean="0">
                <a:solidFill>
                  <a:srgbClr val="FF0000"/>
                </a:solidFill>
                <a:latin typeface="+mj-lt"/>
                <a:ea typeface="+mj-ea"/>
                <a:cs typeface="+mj-cs"/>
              </a:rPr>
              <a:t>SBM</a:t>
            </a:r>
            <a:r>
              <a:rPr lang="en-US" sz="2800" b="1" dirty="0" smtClean="0">
                <a:solidFill>
                  <a:srgbClr val="FF0000"/>
                </a:solidFill>
                <a:latin typeface="+mj-lt"/>
                <a:ea typeface="+mj-ea"/>
                <a:cs typeface="+mj-cs"/>
              </a:rPr>
              <a:t> </a:t>
            </a:r>
            <a:endParaRPr lang="en-US" sz="2800" b="1" dirty="0">
              <a:solidFill>
                <a:srgbClr val="FF0000"/>
              </a:solidFill>
              <a:latin typeface="+mj-lt"/>
              <a:ea typeface="+mj-ea"/>
              <a:cs typeface="+mj-cs"/>
            </a:endParaRPr>
          </a:p>
        </p:txBody>
      </p:sp>
      <p:pic>
        <p:nvPicPr>
          <p:cNvPr id="2" name="Picture 2" descr="E:\SBM ALL PHOTOS\Anti Polithene campaign\Screenshot_20180419-191333.png"/>
          <p:cNvPicPr>
            <a:picLocks noChangeAspect="1" noChangeArrowheads="1"/>
          </p:cNvPicPr>
          <p:nvPr/>
        </p:nvPicPr>
        <p:blipFill>
          <a:blip r:embed="rId2" cstate="print"/>
          <a:srcRect/>
          <a:stretch>
            <a:fillRect/>
          </a:stretch>
        </p:blipFill>
        <p:spPr bwMode="auto">
          <a:xfrm>
            <a:off x="533400" y="990600"/>
            <a:ext cx="35052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descr="E:\SBM ALL PHOTOS\Anti Polithene campaign\IMG-20180420-WA0010.jpg"/>
          <p:cNvPicPr>
            <a:picLocks noChangeAspect="1" noChangeArrowheads="1"/>
          </p:cNvPicPr>
          <p:nvPr/>
        </p:nvPicPr>
        <p:blipFill>
          <a:blip r:embed="rId3"/>
          <a:srcRect/>
          <a:stretch>
            <a:fillRect/>
          </a:stretch>
        </p:blipFill>
        <p:spPr bwMode="auto">
          <a:xfrm>
            <a:off x="4267200" y="990600"/>
            <a:ext cx="36576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4" descr="E:\SBM ALL PHOTOS\Anti Polithene campaign\IMG-20180420-WA0027.jpg"/>
          <p:cNvPicPr>
            <a:picLocks noChangeAspect="1" noChangeArrowheads="1"/>
          </p:cNvPicPr>
          <p:nvPr/>
        </p:nvPicPr>
        <p:blipFill>
          <a:blip r:embed="rId4"/>
          <a:srcRect/>
          <a:stretch>
            <a:fillRect/>
          </a:stretch>
        </p:blipFill>
        <p:spPr bwMode="auto">
          <a:xfrm>
            <a:off x="8153400" y="990600"/>
            <a:ext cx="3733800"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5" descr="E:\SBM ALL PHOTOS\Anti Polithene campaign\IMG-20180420-WA0017.jpg"/>
          <p:cNvPicPr>
            <a:picLocks noChangeAspect="1" noChangeArrowheads="1"/>
          </p:cNvPicPr>
          <p:nvPr/>
        </p:nvPicPr>
        <p:blipFill>
          <a:blip r:embed="rId5"/>
          <a:srcRect/>
          <a:stretch>
            <a:fillRect/>
          </a:stretch>
        </p:blipFill>
        <p:spPr bwMode="auto">
          <a:xfrm>
            <a:off x="533400" y="3962400"/>
            <a:ext cx="3581400"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6" descr="E:\SBM ALL PHOTOS\Anti Polithene campaign\IMG-20180420-WA0014.jpg"/>
          <p:cNvPicPr>
            <a:picLocks noChangeAspect="1" noChangeArrowheads="1"/>
          </p:cNvPicPr>
          <p:nvPr/>
        </p:nvPicPr>
        <p:blipFill>
          <a:blip r:embed="rId6"/>
          <a:srcRect/>
          <a:stretch>
            <a:fillRect/>
          </a:stretch>
        </p:blipFill>
        <p:spPr bwMode="auto">
          <a:xfrm>
            <a:off x="4267200" y="3962400"/>
            <a:ext cx="3733800"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7" descr="E:\SBM ALL PHOTOS\Anti Polithene campaign\IMG-20180420-WA0004.jpg"/>
          <p:cNvPicPr>
            <a:picLocks noChangeAspect="1" noChangeArrowheads="1"/>
          </p:cNvPicPr>
          <p:nvPr/>
        </p:nvPicPr>
        <p:blipFill>
          <a:blip r:embed="rId7"/>
          <a:srcRect/>
          <a:stretch>
            <a:fillRect/>
          </a:stretch>
        </p:blipFill>
        <p:spPr bwMode="auto">
          <a:xfrm>
            <a:off x="8153400" y="3962400"/>
            <a:ext cx="3810000"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614435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5DEE17-D171-4AB2-A432-81E89641F62A}"/>
              </a:ext>
            </a:extLst>
          </p:cNvPr>
          <p:cNvSpPr>
            <a:spLocks noGrp="1"/>
          </p:cNvSpPr>
          <p:nvPr>
            <p:ph type="title"/>
          </p:nvPr>
        </p:nvSpPr>
        <p:spPr>
          <a:xfrm>
            <a:off x="0" y="0"/>
            <a:ext cx="11208974" cy="879455"/>
          </a:xfrm>
        </p:spPr>
        <p:txBody>
          <a:bodyPr>
            <a:normAutofit fontScale="90000"/>
          </a:bodyPr>
          <a:lstStyle/>
          <a:p>
            <a:pPr algn="r"/>
            <a:r>
              <a:rPr lang="en-US" sz="3200" b="1" dirty="0" smtClean="0">
                <a:solidFill>
                  <a:srgbClr val="FF0000"/>
                </a:solidFill>
              </a:rPr>
              <a:t>Workshop for capacity building of sweepers under SBM</a:t>
            </a:r>
            <a:endParaRPr lang="en-US" sz="3200" b="1" dirty="0">
              <a:solidFill>
                <a:srgbClr val="FF0000"/>
              </a:solidFill>
            </a:endParaRPr>
          </a:p>
        </p:txBody>
      </p:sp>
      <p:pic>
        <p:nvPicPr>
          <p:cNvPr id="4098" name="Picture 2" descr="E:\SBM ALL PHOTOS\Jaunpur npp\work shop\IMG-20180319-WA0011.jpg"/>
          <p:cNvPicPr>
            <a:picLocks noChangeAspect="1" noChangeArrowheads="1"/>
          </p:cNvPicPr>
          <p:nvPr/>
        </p:nvPicPr>
        <p:blipFill>
          <a:blip r:embed="rId2" cstate="print"/>
          <a:srcRect/>
          <a:stretch>
            <a:fillRect/>
          </a:stretch>
        </p:blipFill>
        <p:spPr bwMode="auto">
          <a:xfrm>
            <a:off x="609600" y="838200"/>
            <a:ext cx="34290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9" name="Picture 3" descr="E:\SBM ALL PHOTOS\Jaunpur npp\work shop\IMG-20180319-WA0015.jpg"/>
          <p:cNvPicPr>
            <a:picLocks noChangeAspect="1" noChangeArrowheads="1"/>
          </p:cNvPicPr>
          <p:nvPr/>
        </p:nvPicPr>
        <p:blipFill>
          <a:blip r:embed="rId3" cstate="print"/>
          <a:srcRect/>
          <a:stretch>
            <a:fillRect/>
          </a:stretch>
        </p:blipFill>
        <p:spPr bwMode="auto">
          <a:xfrm>
            <a:off x="4343400" y="838200"/>
            <a:ext cx="34290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00" name="Picture 4" descr="E:\SBM ALL PHOTOS\Jaunpur npp\work shop\IMG-20180328-WA0004.jpg"/>
          <p:cNvPicPr>
            <a:picLocks noChangeAspect="1" noChangeArrowheads="1"/>
          </p:cNvPicPr>
          <p:nvPr/>
        </p:nvPicPr>
        <p:blipFill>
          <a:blip r:embed="rId4" cstate="print"/>
          <a:srcRect/>
          <a:stretch>
            <a:fillRect/>
          </a:stretch>
        </p:blipFill>
        <p:spPr bwMode="auto">
          <a:xfrm>
            <a:off x="8077200" y="838200"/>
            <a:ext cx="32766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01" name="Picture 5" descr="E:\SBM ALL PHOTOS\Jaunpur npp\work shop\IMG-20180328-WA0019.jpg"/>
          <p:cNvPicPr>
            <a:picLocks noChangeAspect="1" noChangeArrowheads="1"/>
          </p:cNvPicPr>
          <p:nvPr/>
        </p:nvPicPr>
        <p:blipFill>
          <a:blip r:embed="rId5" cstate="print"/>
          <a:srcRect/>
          <a:stretch>
            <a:fillRect/>
          </a:stretch>
        </p:blipFill>
        <p:spPr bwMode="auto">
          <a:xfrm>
            <a:off x="533400" y="3810000"/>
            <a:ext cx="35814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02" name="Picture 6" descr="E:\SBM ALL PHOTOS\Jaunpur npp\work shop\IMG-20180328-WA0006.jpg"/>
          <p:cNvPicPr>
            <a:picLocks noChangeAspect="1" noChangeArrowheads="1"/>
          </p:cNvPicPr>
          <p:nvPr/>
        </p:nvPicPr>
        <p:blipFill>
          <a:blip r:embed="rId6" cstate="print"/>
          <a:srcRect/>
          <a:stretch>
            <a:fillRect/>
          </a:stretch>
        </p:blipFill>
        <p:spPr bwMode="auto">
          <a:xfrm>
            <a:off x="4343400" y="3810000"/>
            <a:ext cx="35052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03" name="Picture 7" descr="E:\SBM ALL PHOTOS\Jaunpur npp\work shop\IMG-20180328-WA0016.jpg"/>
          <p:cNvPicPr>
            <a:picLocks noChangeAspect="1" noChangeArrowheads="1"/>
          </p:cNvPicPr>
          <p:nvPr/>
        </p:nvPicPr>
        <p:blipFill>
          <a:blip r:embed="rId7" cstate="print"/>
          <a:srcRect/>
          <a:stretch>
            <a:fillRect/>
          </a:stretch>
        </p:blipFill>
        <p:spPr bwMode="auto">
          <a:xfrm>
            <a:off x="8077200" y="3810000"/>
            <a:ext cx="33528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074716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 up of a logo&#10;&#10;Description generated with high confidence">
            <a:extLst>
              <a:ext uri="{FF2B5EF4-FFF2-40B4-BE49-F238E27FC236}">
                <a16:creationId xmlns:a16="http://schemas.microsoft.com/office/drawing/2014/main" xmlns="" id="{3A2B3832-81C4-47C5-945E-70D189099204}"/>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6080" t="23127" r="5635" b="24455"/>
          <a:stretch/>
        </p:blipFill>
        <p:spPr>
          <a:xfrm>
            <a:off x="3886200" y="762000"/>
            <a:ext cx="7924800" cy="2699865"/>
          </a:xfrm>
          <a:prstGeom prst="rect">
            <a:avLst/>
          </a:prstGeom>
          <a:effectLst>
            <a:glow rad="127000">
              <a:schemeClr val="accent1">
                <a:alpha val="0"/>
              </a:schemeClr>
            </a:glow>
          </a:effectLst>
        </p:spPr>
      </p:pic>
      <p:pic>
        <p:nvPicPr>
          <p:cNvPr id="16" name="Picture 15">
            <a:extLst>
              <a:ext uri="{FF2B5EF4-FFF2-40B4-BE49-F238E27FC236}">
                <a16:creationId xmlns:a16="http://schemas.microsoft.com/office/drawing/2014/main" xmlns="" id="{C7260ABD-8B59-476A-A124-A97F25D6101C}"/>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saturation sat="400000"/>
                    </a14:imgEffect>
                  </a14:imgLayer>
                </a14:imgProps>
              </a:ext>
              <a:ext uri="{28A0092B-C50C-407E-A947-70E740481C1C}">
                <a14:useLocalDpi xmlns:a14="http://schemas.microsoft.com/office/drawing/2010/main" xmlns="" val="0"/>
              </a:ext>
            </a:extLst>
          </a:blip>
          <a:srcRect l="34663" t="375" r="31055" b="74521"/>
          <a:stretch/>
        </p:blipFill>
        <p:spPr>
          <a:xfrm>
            <a:off x="3505200" y="5127136"/>
            <a:ext cx="2895601" cy="1578464"/>
          </a:xfrm>
          <a:prstGeom prst="rect">
            <a:avLst/>
          </a:prstGeom>
        </p:spPr>
      </p:pic>
      <p:pic>
        <p:nvPicPr>
          <p:cNvPr id="19" name="Picture 18" descr="A picture containing clipart&#10;&#10;Description generated with high confidence">
            <a:extLst>
              <a:ext uri="{FF2B5EF4-FFF2-40B4-BE49-F238E27FC236}">
                <a16:creationId xmlns:a16="http://schemas.microsoft.com/office/drawing/2014/main" xmlns="" id="{240DE69D-0129-4859-82C2-5E1F7EF75BF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827212" y="3581400"/>
            <a:ext cx="1983788" cy="1198314"/>
          </a:xfrm>
          <a:prstGeom prst="rect">
            <a:avLst/>
          </a:prstGeom>
        </p:spPr>
      </p:pic>
      <p:sp>
        <p:nvSpPr>
          <p:cNvPr id="20" name="Rectangle 19">
            <a:extLst>
              <a:ext uri="{FF2B5EF4-FFF2-40B4-BE49-F238E27FC236}">
                <a16:creationId xmlns:a16="http://schemas.microsoft.com/office/drawing/2014/main" xmlns="" id="{D01AAD39-ADA8-423F-B65C-DFA3282C5E28}"/>
              </a:ext>
            </a:extLst>
          </p:cNvPr>
          <p:cNvSpPr/>
          <p:nvPr/>
        </p:nvSpPr>
        <p:spPr>
          <a:xfrm>
            <a:off x="609600" y="303625"/>
            <a:ext cx="2671043" cy="459549"/>
          </a:xfrm>
          <a:prstGeom prst="rect">
            <a:avLst/>
          </a:prstGeom>
        </p:spPr>
        <p:txBody>
          <a:bodyPr wrap="square">
            <a:spAutoFit/>
          </a:bodyPr>
          <a:lstStyle/>
          <a:p>
            <a:pPr algn="just">
              <a:lnSpc>
                <a:spcPct val="107000"/>
              </a:lnSpc>
              <a:spcBef>
                <a:spcPts val="1200"/>
              </a:spcBef>
              <a:spcAft>
                <a:spcPts val="800"/>
              </a:spcAft>
            </a:pPr>
            <a:r>
              <a:rPr lang="en-US" sz="2400" b="1" cap="all" dirty="0">
                <a:latin typeface="Franklin Gothic Demi" panose="020B0703020102020204" pitchFamily="34" charset="0"/>
                <a:ea typeface="Times New Roman" panose="02020603050405020304" pitchFamily="18" charset="0"/>
                <a:cs typeface="Times New Roman" panose="02020603050405020304" pitchFamily="18" charset="0"/>
              </a:rPr>
              <a:t>AMRUT Scheme </a:t>
            </a:r>
          </a:p>
        </p:txBody>
      </p:sp>
      <p:pic>
        <p:nvPicPr>
          <p:cNvPr id="21" name="Picture 20">
            <a:extLst>
              <a:ext uri="{FF2B5EF4-FFF2-40B4-BE49-F238E27FC236}">
                <a16:creationId xmlns:a16="http://schemas.microsoft.com/office/drawing/2014/main" xmlns="" id="{B1FCA44E-DE51-4C1D-B6E4-6233931D1D58}"/>
              </a:ext>
            </a:extLst>
          </p:cNvPr>
          <p:cNvPicPr>
            <a:picLocks noChangeAspect="1"/>
          </p:cNvPicPr>
          <p:nvPr/>
        </p:nvPicPr>
        <p:blipFill>
          <a:blip r:embed="rId6" cstate="print"/>
          <a:stretch>
            <a:fillRect/>
          </a:stretch>
        </p:blipFill>
        <p:spPr>
          <a:xfrm>
            <a:off x="76200" y="850900"/>
            <a:ext cx="3429000" cy="1587500"/>
          </a:xfrm>
          <a:prstGeom prst="rect">
            <a:avLst/>
          </a:prstGeom>
          <a:ln>
            <a:solidFill>
              <a:srgbClr val="00B0F0"/>
            </a:solidFill>
          </a:ln>
        </p:spPr>
      </p:pic>
      <p:sp>
        <p:nvSpPr>
          <p:cNvPr id="22" name="Rectangle 21">
            <a:extLst>
              <a:ext uri="{FF2B5EF4-FFF2-40B4-BE49-F238E27FC236}">
                <a16:creationId xmlns:a16="http://schemas.microsoft.com/office/drawing/2014/main" xmlns="" id="{8A1D8C1D-77D9-49A7-957B-CEF578C691F2}"/>
              </a:ext>
            </a:extLst>
          </p:cNvPr>
          <p:cNvSpPr/>
          <p:nvPr/>
        </p:nvSpPr>
        <p:spPr>
          <a:xfrm>
            <a:off x="51899" y="2882104"/>
            <a:ext cx="3377101" cy="1080296"/>
          </a:xfrm>
          <a:prstGeom prst="rect">
            <a:avLst/>
          </a:prstGeom>
        </p:spPr>
        <p:txBody>
          <a:bodyPr wrap="square">
            <a:spAutoFit/>
          </a:bodyPr>
          <a:lstStyle/>
          <a:p>
            <a:pPr algn="ctr">
              <a:lnSpc>
                <a:spcPct val="107000"/>
              </a:lnSpc>
            </a:pPr>
            <a:r>
              <a:rPr lang="en-US" sz="2000" b="1" i="1" dirty="0" smtClean="0">
                <a:solidFill>
                  <a:srgbClr val="0070C0"/>
                </a:solidFill>
                <a:latin typeface="Rockwell" panose="02060603020205020403" pitchFamily="18" charset="0"/>
                <a:ea typeface="Rockwell" panose="02060603020205020403" pitchFamily="18" charset="0"/>
                <a:cs typeface="Times New Roman" panose="02020603050405020304" pitchFamily="18" charset="0"/>
              </a:rPr>
              <a:t>~3250 </a:t>
            </a:r>
            <a:r>
              <a:rPr lang="en-US" sz="2000" b="1" i="1" dirty="0">
                <a:solidFill>
                  <a:srgbClr val="0070C0"/>
                </a:solidFill>
                <a:latin typeface="Rockwell" panose="02060603020205020403" pitchFamily="18" charset="0"/>
                <a:ea typeface="Rockwell" panose="02060603020205020403" pitchFamily="18" charset="0"/>
                <a:cs typeface="Times New Roman" panose="02020603050405020304" pitchFamily="18" charset="0"/>
              </a:rPr>
              <a:t>Houses are connected with </a:t>
            </a:r>
            <a:r>
              <a:rPr lang="en-US" sz="2000" b="1" i="1" dirty="0" smtClean="0">
                <a:solidFill>
                  <a:srgbClr val="0070C0"/>
                </a:solidFill>
                <a:latin typeface="Rockwell" panose="02060603020205020403" pitchFamily="18" charset="0"/>
                <a:ea typeface="Rockwell" panose="02060603020205020403" pitchFamily="18" charset="0"/>
                <a:cs typeface="Times New Roman" panose="02020603050405020304" pitchFamily="18" charset="0"/>
              </a:rPr>
              <a:t>old </a:t>
            </a:r>
            <a:r>
              <a:rPr lang="en-US" sz="2000" b="1" i="1" dirty="0">
                <a:solidFill>
                  <a:srgbClr val="0070C0"/>
                </a:solidFill>
                <a:latin typeface="Rockwell" panose="02060603020205020403" pitchFamily="18" charset="0"/>
                <a:ea typeface="Rockwell" panose="02060603020205020403" pitchFamily="18" charset="0"/>
                <a:cs typeface="Times New Roman" panose="02020603050405020304" pitchFamily="18" charset="0"/>
              </a:rPr>
              <a:t>water supply connection </a:t>
            </a:r>
            <a:endParaRPr lang="en-US" dirty="0">
              <a:solidFill>
                <a:srgbClr val="0070C0"/>
              </a:solidFill>
              <a:latin typeface="Rockwell" panose="02060603020205020403" pitchFamily="18" charset="0"/>
              <a:ea typeface="Rockwell" panose="02060603020205020403"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xmlns="" id="{73B376CE-8AE9-4431-ADD5-40C257E74B1F}"/>
              </a:ext>
            </a:extLst>
          </p:cNvPr>
          <p:cNvSpPr/>
          <p:nvPr/>
        </p:nvSpPr>
        <p:spPr>
          <a:xfrm>
            <a:off x="159328" y="4270992"/>
            <a:ext cx="3345872" cy="1080296"/>
          </a:xfrm>
          <a:prstGeom prst="rect">
            <a:avLst/>
          </a:prstGeom>
        </p:spPr>
        <p:txBody>
          <a:bodyPr wrap="square">
            <a:spAutoFit/>
          </a:bodyPr>
          <a:lstStyle/>
          <a:p>
            <a:pPr algn="ctr">
              <a:lnSpc>
                <a:spcPct val="107000"/>
              </a:lnSpc>
            </a:pPr>
            <a:r>
              <a:rPr lang="en-US" sz="2000" b="1" i="1" dirty="0">
                <a:solidFill>
                  <a:schemeClr val="accent4">
                    <a:lumMod val="50000"/>
                  </a:schemeClr>
                </a:solidFill>
                <a:latin typeface="Rockwell" panose="02060603020205020403" pitchFamily="18" charset="0"/>
                <a:ea typeface="Rockwell" panose="02060603020205020403" pitchFamily="18" charset="0"/>
                <a:cs typeface="Times New Roman" panose="02020603050405020304" pitchFamily="18" charset="0"/>
              </a:rPr>
              <a:t>Land identification for construction of STP is under process </a:t>
            </a:r>
            <a:endParaRPr lang="en-US" dirty="0">
              <a:latin typeface="Rockwell" panose="02060603020205020403" pitchFamily="18" charset="0"/>
              <a:ea typeface="Rockwell" panose="02060603020205020403"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xmlns="" id="{F743B4B8-2687-4051-9113-F89709E1D3B2}"/>
              </a:ext>
            </a:extLst>
          </p:cNvPr>
          <p:cNvSpPr/>
          <p:nvPr/>
        </p:nvSpPr>
        <p:spPr>
          <a:xfrm>
            <a:off x="159328" y="5672267"/>
            <a:ext cx="3345872" cy="750975"/>
          </a:xfrm>
          <a:prstGeom prst="rect">
            <a:avLst/>
          </a:prstGeom>
        </p:spPr>
        <p:txBody>
          <a:bodyPr wrap="square">
            <a:spAutoFit/>
          </a:bodyPr>
          <a:lstStyle/>
          <a:p>
            <a:pPr algn="ctr">
              <a:lnSpc>
                <a:spcPct val="107000"/>
              </a:lnSpc>
            </a:pPr>
            <a:r>
              <a:rPr lang="en-US" sz="2000" b="1" i="1" dirty="0" smtClean="0">
                <a:solidFill>
                  <a:srgbClr val="C00000"/>
                </a:solidFill>
                <a:latin typeface="Rockwell" panose="02060603020205020403" pitchFamily="18" charset="0"/>
                <a:ea typeface="Rockwell" panose="02060603020205020403" pitchFamily="18" charset="0"/>
                <a:cs typeface="Times New Roman" panose="02020603050405020304" pitchFamily="18" charset="0"/>
              </a:rPr>
              <a:t> </a:t>
            </a:r>
            <a:r>
              <a:rPr lang="en-US" sz="2000" b="1" i="1" dirty="0">
                <a:solidFill>
                  <a:srgbClr val="C00000"/>
                </a:solidFill>
                <a:latin typeface="Rockwell" panose="02060603020205020403" pitchFamily="18" charset="0"/>
                <a:ea typeface="Rockwell" panose="02060603020205020403" pitchFamily="18" charset="0"/>
                <a:cs typeface="Times New Roman" panose="02020603050405020304" pitchFamily="18" charset="0"/>
              </a:rPr>
              <a:t>parks and gardens exist in the city </a:t>
            </a:r>
            <a:endParaRPr lang="en-US" dirty="0">
              <a:solidFill>
                <a:srgbClr val="C00000"/>
              </a:solidFill>
              <a:latin typeface="Rockwell" panose="02060603020205020403" pitchFamily="18" charset="0"/>
              <a:ea typeface="Rockwell" panose="02060603020205020403"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E82F1E70-6BFE-49AE-B212-AFE33459B380}"/>
              </a:ext>
            </a:extLst>
          </p:cNvPr>
          <p:cNvSpPr/>
          <p:nvPr/>
        </p:nvSpPr>
        <p:spPr>
          <a:xfrm>
            <a:off x="5181600" y="669758"/>
            <a:ext cx="5257800" cy="303626"/>
          </a:xfrm>
          <a:prstGeom prst="rect">
            <a:avLst/>
          </a:prstGeom>
          <a:solidFill>
            <a:schemeClr val="accent2">
              <a:lumMod val="40000"/>
              <a:lumOff val="60000"/>
            </a:schemeClr>
          </a:solidFill>
          <a:ln>
            <a:solidFill>
              <a:srgbClr val="0000FF"/>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10A648EA-85EC-4145-BD11-7DF42F39F2A2}"/>
              </a:ext>
            </a:extLst>
          </p:cNvPr>
          <p:cNvSpPr/>
          <p:nvPr/>
        </p:nvSpPr>
        <p:spPr>
          <a:xfrm>
            <a:off x="3810000" y="228600"/>
            <a:ext cx="7848600" cy="1804789"/>
          </a:xfrm>
          <a:prstGeom prst="rect">
            <a:avLst/>
          </a:prstGeom>
        </p:spPr>
        <p:txBody>
          <a:bodyPr wrap="square">
            <a:spAutoFit/>
          </a:bodyPr>
          <a:lstStyle/>
          <a:p>
            <a:pPr algn="just">
              <a:lnSpc>
                <a:spcPct val="107000"/>
              </a:lnSpc>
            </a:pPr>
            <a:r>
              <a:rPr lang="en-US" sz="2400" b="1" dirty="0">
                <a:solidFill>
                  <a:srgbClr val="385623"/>
                </a:solidFill>
                <a:latin typeface="Rockwell" panose="02060603020205020403" pitchFamily="18" charset="0"/>
                <a:ea typeface="Rockwell" panose="02060603020205020403" pitchFamily="18" charset="0"/>
                <a:cs typeface="Times New Roman" panose="02020603050405020304" pitchFamily="18" charset="0"/>
              </a:rPr>
              <a:t>Ongoing Project</a:t>
            </a:r>
          </a:p>
          <a:p>
            <a:pPr algn="ctr">
              <a:lnSpc>
                <a:spcPct val="107000"/>
              </a:lnSpc>
            </a:pPr>
            <a:r>
              <a:rPr lang="en-US" sz="2000" b="1" i="1" dirty="0">
                <a:solidFill>
                  <a:srgbClr val="0070C0"/>
                </a:solidFill>
                <a:latin typeface="Rockwell" panose="02060603020205020403" pitchFamily="18" charset="0"/>
                <a:ea typeface="Rockwell" panose="02060603020205020403" pitchFamily="18" charset="0"/>
                <a:cs typeface="Times New Roman" panose="02020603050405020304" pitchFamily="18" charset="0"/>
              </a:rPr>
              <a:t>Water Supply </a:t>
            </a:r>
            <a:endParaRPr lang="en-US" sz="2000" dirty="0">
              <a:solidFill>
                <a:srgbClr val="0070C0"/>
              </a:solidFill>
              <a:latin typeface="Rockwell" panose="02060603020205020403" pitchFamily="18" charset="0"/>
              <a:ea typeface="Rockwell" panose="02060603020205020403" pitchFamily="18" charset="0"/>
              <a:cs typeface="Times New Roman" panose="02020603050405020304" pitchFamily="18" charset="0"/>
            </a:endParaRPr>
          </a:p>
          <a:p>
            <a:pPr marL="342900" marR="0" lvl="0" indent="-342900" algn="just">
              <a:lnSpc>
                <a:spcPct val="107000"/>
              </a:lnSpc>
              <a:spcBef>
                <a:spcPts val="0"/>
              </a:spcBef>
              <a:spcAft>
                <a:spcPts val="0"/>
              </a:spcAft>
            </a:pPr>
            <a:r>
              <a:rPr lang="en-US" sz="1400" b="1" dirty="0" smtClean="0">
                <a:latin typeface="Rockwell" panose="02060603020205020403" pitchFamily="18" charset="0"/>
                <a:ea typeface="Rockwell" panose="02060603020205020403" pitchFamily="18" charset="0"/>
                <a:cs typeface="Times New Roman" panose="02020603050405020304" pitchFamily="18" charset="0"/>
              </a:rPr>
              <a:t>1) </a:t>
            </a:r>
            <a:r>
              <a:rPr lang="en-US" sz="2000" dirty="0" smtClean="0">
                <a:latin typeface="Rockwell" panose="02060603020205020403" pitchFamily="18" charset="0"/>
                <a:ea typeface="Rockwell" panose="02060603020205020403" pitchFamily="18" charset="0"/>
                <a:cs typeface="Times New Roman" panose="02020603050405020304" pitchFamily="18" charset="0"/>
              </a:rPr>
              <a:t>Jaunpur NPP Water </a:t>
            </a:r>
            <a:r>
              <a:rPr lang="en-US" sz="2000" dirty="0">
                <a:latin typeface="Rockwell" panose="02060603020205020403" pitchFamily="18" charset="0"/>
                <a:ea typeface="Rockwell" panose="02060603020205020403" pitchFamily="18" charset="0"/>
                <a:cs typeface="Times New Roman" panose="02020603050405020304" pitchFamily="18" charset="0"/>
              </a:rPr>
              <a:t>Supply </a:t>
            </a:r>
            <a:r>
              <a:rPr lang="en-US" sz="2000" dirty="0" smtClean="0">
                <a:latin typeface="Rockwell" panose="02060603020205020403" pitchFamily="18" charset="0"/>
                <a:ea typeface="Rockwell" panose="02060603020205020403" pitchFamily="18" charset="0"/>
                <a:cs typeface="Times New Roman" panose="02020603050405020304" pitchFamily="18" charset="0"/>
              </a:rPr>
              <a:t>house connection under </a:t>
            </a:r>
            <a:r>
              <a:rPr lang="en-US" sz="2000" dirty="0">
                <a:latin typeface="Rockwell" panose="02060603020205020403" pitchFamily="18" charset="0"/>
                <a:ea typeface="Rockwell" panose="02060603020205020403" pitchFamily="18" charset="0"/>
                <a:cs typeface="Times New Roman" panose="02020603050405020304" pitchFamily="18" charset="0"/>
              </a:rPr>
              <a:t>AMRUT (for </a:t>
            </a:r>
            <a:r>
              <a:rPr lang="en-US" sz="2000" dirty="0" smtClean="0">
                <a:latin typeface="Rockwell" panose="02060603020205020403" pitchFamily="18" charset="0"/>
                <a:ea typeface="Rockwell" panose="02060603020205020403" pitchFamily="18" charset="0"/>
                <a:cs typeface="Times New Roman" panose="02020603050405020304" pitchFamily="18" charset="0"/>
              </a:rPr>
              <a:t>31 wards) </a:t>
            </a:r>
            <a:r>
              <a:rPr lang="en-US" sz="2000" dirty="0">
                <a:latin typeface="Rockwell" panose="02060603020205020403" pitchFamily="18" charset="0"/>
                <a:ea typeface="Rockwell" panose="02060603020205020403" pitchFamily="18" charset="0"/>
                <a:cs typeface="Times New Roman" panose="02020603050405020304" pitchFamily="18" charset="0"/>
              </a:rPr>
              <a:t>– Project Approved of total project cost INR </a:t>
            </a:r>
            <a:r>
              <a:rPr lang="en-US" sz="2000" dirty="0" smtClean="0">
                <a:latin typeface="Rockwell" panose="02060603020205020403" pitchFamily="18" charset="0"/>
                <a:ea typeface="Rockwell" panose="02060603020205020403" pitchFamily="18" charset="0"/>
                <a:cs typeface="Times New Roman" panose="02020603050405020304" pitchFamily="18" charset="0"/>
              </a:rPr>
              <a:t>817.70/727.64 </a:t>
            </a:r>
            <a:r>
              <a:rPr lang="en-US" sz="2000" dirty="0">
                <a:latin typeface="Rockwell" panose="02060603020205020403" pitchFamily="18" charset="0"/>
                <a:ea typeface="Rockwell" panose="02060603020205020403" pitchFamily="18" charset="0"/>
                <a:cs typeface="Times New Roman" panose="02020603050405020304" pitchFamily="18" charset="0"/>
              </a:rPr>
              <a:t>Lacs. </a:t>
            </a:r>
          </a:p>
        </p:txBody>
      </p:sp>
      <p:sp>
        <p:nvSpPr>
          <p:cNvPr id="14" name="Rectangle 13">
            <a:extLst>
              <a:ext uri="{FF2B5EF4-FFF2-40B4-BE49-F238E27FC236}">
                <a16:creationId xmlns:a16="http://schemas.microsoft.com/office/drawing/2014/main" xmlns="" id="{96D99432-56E9-4349-AF32-4A8328D4A8E0}"/>
              </a:ext>
            </a:extLst>
          </p:cNvPr>
          <p:cNvSpPr/>
          <p:nvPr/>
        </p:nvSpPr>
        <p:spPr>
          <a:xfrm>
            <a:off x="4572000" y="3678486"/>
            <a:ext cx="4876800" cy="404230"/>
          </a:xfrm>
          <a:prstGeom prst="rect">
            <a:avLst/>
          </a:prstGeom>
          <a:solidFill>
            <a:schemeClr val="accent4">
              <a:lumMod val="40000"/>
              <a:lumOff val="60000"/>
            </a:schemeClr>
          </a:solidFill>
          <a:ln>
            <a:solidFill>
              <a:schemeClr val="accent4">
                <a:lumMod val="75000"/>
              </a:schemeClr>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74DB13BA-2EB6-4FC9-9C45-10BBE72B2A9C}"/>
              </a:ext>
            </a:extLst>
          </p:cNvPr>
          <p:cNvSpPr/>
          <p:nvPr/>
        </p:nvSpPr>
        <p:spPr>
          <a:xfrm>
            <a:off x="6477000" y="5229727"/>
            <a:ext cx="4724400" cy="330966"/>
          </a:xfrm>
          <a:prstGeom prst="rect">
            <a:avLst/>
          </a:prstGeom>
          <a:solidFill>
            <a:srgbClr val="CAE8AA"/>
          </a:solidFill>
          <a:ln>
            <a:solidFill>
              <a:srgbClr val="00B05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7C01FC36-98D4-4EFE-B754-0F1C8FEBE524}"/>
              </a:ext>
            </a:extLst>
          </p:cNvPr>
          <p:cNvSpPr/>
          <p:nvPr/>
        </p:nvSpPr>
        <p:spPr>
          <a:xfrm>
            <a:off x="6324600" y="5229726"/>
            <a:ext cx="5715000" cy="1310743"/>
          </a:xfrm>
          <a:prstGeom prst="rect">
            <a:avLst/>
          </a:prstGeom>
        </p:spPr>
        <p:txBody>
          <a:bodyPr wrap="square">
            <a:spAutoFit/>
          </a:bodyPr>
          <a:lstStyle/>
          <a:p>
            <a:pPr algn="ctr">
              <a:lnSpc>
                <a:spcPct val="107000"/>
              </a:lnSpc>
            </a:pPr>
            <a:r>
              <a:rPr lang="en-US" sz="2000" b="1" i="1" dirty="0">
                <a:solidFill>
                  <a:srgbClr val="00B050"/>
                </a:solidFill>
                <a:latin typeface="Rockwell" panose="02060603020205020403" pitchFamily="18" charset="0"/>
                <a:ea typeface="Rockwell" panose="02060603020205020403" pitchFamily="18" charset="0"/>
                <a:cs typeface="Times New Roman" panose="02020603050405020304" pitchFamily="18" charset="0"/>
              </a:rPr>
              <a:t>Parks &amp; Garden   </a:t>
            </a:r>
            <a:endParaRPr lang="en-US" sz="2000" dirty="0">
              <a:solidFill>
                <a:srgbClr val="00B050"/>
              </a:solidFill>
              <a:latin typeface="Rockwell" panose="02060603020205020403" pitchFamily="18" charset="0"/>
              <a:ea typeface="Rockwell" panose="02060603020205020403" pitchFamily="18" charset="0"/>
              <a:cs typeface="Times New Roman" panose="02020603050405020304" pitchFamily="18" charset="0"/>
            </a:endParaRPr>
          </a:p>
          <a:p>
            <a:pPr marR="0" lvl="0" algn="just">
              <a:lnSpc>
                <a:spcPct val="107000"/>
              </a:lnSpc>
              <a:spcBef>
                <a:spcPts val="0"/>
              </a:spcBef>
              <a:spcAft>
                <a:spcPts val="0"/>
              </a:spcAft>
            </a:pPr>
            <a:r>
              <a:rPr lang="en-US" b="1" dirty="0" smtClean="0">
                <a:latin typeface="Rockwell" panose="02060603020205020403" pitchFamily="18" charset="0"/>
                <a:ea typeface="Rockwell" panose="02060603020205020403" pitchFamily="18" charset="0"/>
                <a:cs typeface="Times New Roman" panose="02020603050405020304" pitchFamily="18" charset="0"/>
              </a:rPr>
              <a:t> </a:t>
            </a:r>
            <a:r>
              <a:rPr lang="en-US" b="1" dirty="0">
                <a:latin typeface="Rockwell" panose="02060603020205020403" pitchFamily="18" charset="0"/>
                <a:ea typeface="Rockwell" panose="02060603020205020403" pitchFamily="18" charset="0"/>
                <a:cs typeface="Times New Roman" panose="02020603050405020304" pitchFamily="18" charset="0"/>
              </a:rPr>
              <a:t>Parks </a:t>
            </a:r>
            <a:r>
              <a:rPr lang="en-US" b="1" dirty="0" smtClean="0">
                <a:latin typeface="Rockwell" panose="02060603020205020403" pitchFamily="18" charset="0"/>
                <a:ea typeface="Rockwell" panose="02060603020205020403" pitchFamily="18" charset="0"/>
                <a:cs typeface="Times New Roman" panose="02020603050405020304" pitchFamily="18" charset="0"/>
              </a:rPr>
              <a:t>– 03  </a:t>
            </a:r>
            <a:r>
              <a:rPr lang="en-US" dirty="0" smtClean="0">
                <a:latin typeface="Rockwell" panose="02060603020205020403" pitchFamily="18" charset="0"/>
                <a:ea typeface="Rockwell" panose="02060603020205020403" pitchFamily="18" charset="0"/>
                <a:cs typeface="Times New Roman" panose="02020603050405020304" pitchFamily="18" charset="0"/>
              </a:rPr>
              <a:t>PARK DPR Approved BY SLTC RCUES LUCKNOW and 02 PARK TENDER( TECHNICAL BID)  OPENED  SO </a:t>
            </a:r>
            <a:r>
              <a:rPr lang="en-US" dirty="0">
                <a:latin typeface="Rockwell" panose="02060603020205020403" pitchFamily="18" charset="0"/>
                <a:ea typeface="Rockwell" panose="02060603020205020403" pitchFamily="18" charset="0"/>
                <a:cs typeface="Times New Roman" panose="02020603050405020304" pitchFamily="18" charset="0"/>
              </a:rPr>
              <a:t>park development is under process </a:t>
            </a:r>
          </a:p>
        </p:txBody>
      </p:sp>
      <p:sp>
        <p:nvSpPr>
          <p:cNvPr id="8" name="Rectangle 7">
            <a:extLst>
              <a:ext uri="{FF2B5EF4-FFF2-40B4-BE49-F238E27FC236}">
                <a16:creationId xmlns:a16="http://schemas.microsoft.com/office/drawing/2014/main" xmlns="" id="{E8CA233E-1DCE-4751-B747-CDD91571F72E}"/>
              </a:ext>
            </a:extLst>
          </p:cNvPr>
          <p:cNvSpPr/>
          <p:nvPr/>
        </p:nvSpPr>
        <p:spPr>
          <a:xfrm>
            <a:off x="3810000" y="3738590"/>
            <a:ext cx="6400800" cy="718017"/>
          </a:xfrm>
          <a:prstGeom prst="rect">
            <a:avLst/>
          </a:prstGeom>
        </p:spPr>
        <p:txBody>
          <a:bodyPr wrap="square">
            <a:spAutoFit/>
          </a:bodyPr>
          <a:lstStyle/>
          <a:p>
            <a:pPr algn="ctr">
              <a:lnSpc>
                <a:spcPct val="107000"/>
              </a:lnSpc>
            </a:pPr>
            <a:r>
              <a:rPr lang="en-US" sz="2000" b="1" i="1" dirty="0">
                <a:solidFill>
                  <a:schemeClr val="accent4">
                    <a:lumMod val="50000"/>
                  </a:schemeClr>
                </a:solidFill>
                <a:latin typeface="Rockwell" panose="02060603020205020403" pitchFamily="18" charset="0"/>
                <a:ea typeface="Rockwell" panose="02060603020205020403" pitchFamily="18" charset="0"/>
                <a:cs typeface="Times New Roman" panose="02020603050405020304" pitchFamily="18" charset="0"/>
              </a:rPr>
              <a:t>Sewerage and </a:t>
            </a:r>
            <a:r>
              <a:rPr lang="en-US" sz="2000" b="1" i="1" dirty="0" err="1">
                <a:solidFill>
                  <a:schemeClr val="accent4">
                    <a:lumMod val="50000"/>
                  </a:schemeClr>
                </a:solidFill>
                <a:latin typeface="Rockwell" panose="02060603020205020403" pitchFamily="18" charset="0"/>
                <a:ea typeface="Rockwell" panose="02060603020205020403" pitchFamily="18" charset="0"/>
                <a:cs typeface="Times New Roman" panose="02020603050405020304" pitchFamily="18" charset="0"/>
              </a:rPr>
              <a:t>Septage</a:t>
            </a:r>
            <a:r>
              <a:rPr lang="en-US" sz="2000" b="1" i="1" dirty="0">
                <a:solidFill>
                  <a:schemeClr val="accent4">
                    <a:lumMod val="50000"/>
                  </a:schemeClr>
                </a:solidFill>
                <a:latin typeface="Rockwell" panose="02060603020205020403" pitchFamily="18" charset="0"/>
                <a:ea typeface="Rockwell" panose="02060603020205020403" pitchFamily="18" charset="0"/>
                <a:cs typeface="Times New Roman" panose="02020603050405020304" pitchFamily="18" charset="0"/>
              </a:rPr>
              <a:t> Management  </a:t>
            </a:r>
          </a:p>
          <a:p>
            <a:pPr>
              <a:lnSpc>
                <a:spcPct val="107000"/>
              </a:lnSpc>
            </a:pPr>
            <a:r>
              <a:rPr lang="en-US" b="1" dirty="0" smtClean="0">
                <a:latin typeface="Rockwell" panose="02060603020205020403" pitchFamily="18" charset="0"/>
                <a:ea typeface="Rockwell" panose="02060603020205020403" pitchFamily="18" charset="0"/>
                <a:cs typeface="Times New Roman" panose="02020603050405020304" pitchFamily="18" charset="0"/>
              </a:rPr>
              <a:t>DPR for Sewerage is prepared by Jal nigam jaunpur.</a:t>
            </a:r>
            <a:endParaRPr lang="en-US" dirty="0">
              <a:latin typeface="Rockwell" panose="02060603020205020403" pitchFamily="18" charset="0"/>
              <a:ea typeface="Rockwell" panose="02060603020205020403" pitchFamily="18" charset="0"/>
              <a:cs typeface="Times New Roman" panose="02020603050405020304" pitchFamily="18" charset="0"/>
            </a:endParaRPr>
          </a:p>
        </p:txBody>
      </p:sp>
    </p:spTree>
    <p:extLst>
      <p:ext uri="{BB962C8B-B14F-4D97-AF65-F5344CB8AC3E}">
        <p14:creationId xmlns:p14="http://schemas.microsoft.com/office/powerpoint/2010/main" xmlns="" val="2477125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DF1FB96-0F4A-490B-AE99-AB1FE1C0666E}"/>
              </a:ext>
            </a:extLst>
          </p:cNvPr>
          <p:cNvGrpSpPr/>
          <p:nvPr/>
        </p:nvGrpSpPr>
        <p:grpSpPr>
          <a:xfrm>
            <a:off x="4419600" y="3048000"/>
            <a:ext cx="3276600" cy="1447800"/>
            <a:chOff x="4495800" y="2895600"/>
            <a:chExt cx="3276600" cy="1447800"/>
          </a:xfrm>
        </p:grpSpPr>
        <p:sp>
          <p:nvSpPr>
            <p:cNvPr id="2" name="Oval 1">
              <a:extLst>
                <a:ext uri="{FF2B5EF4-FFF2-40B4-BE49-F238E27FC236}">
                  <a16:creationId xmlns:a16="http://schemas.microsoft.com/office/drawing/2014/main" xmlns="" id="{71C916F6-285A-4DD7-BD6C-EB75EF5BD203}"/>
                </a:ext>
              </a:extLst>
            </p:cNvPr>
            <p:cNvSpPr/>
            <p:nvPr/>
          </p:nvSpPr>
          <p:spPr>
            <a:xfrm>
              <a:off x="4495800" y="2895600"/>
              <a:ext cx="3276600" cy="1447800"/>
            </a:xfrm>
            <a:prstGeom prst="ellipse">
              <a:avLst/>
            </a:prstGeom>
            <a:solidFill>
              <a:srgbClr val="FFD44B"/>
            </a:solidFill>
            <a:ln>
              <a:solidFill>
                <a:srgbClr val="9296A4"/>
              </a:solidFill>
            </a:ln>
            <a:effectLst>
              <a:glow rad="228600">
                <a:schemeClr val="accent5">
                  <a:satMod val="175000"/>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70C0"/>
                  </a:solidFill>
                </a:rPr>
                <a:t>AMRUT Reforms </a:t>
              </a:r>
            </a:p>
          </p:txBody>
        </p:sp>
        <p:sp>
          <p:nvSpPr>
            <p:cNvPr id="12" name="Rectangle 11">
              <a:extLst>
                <a:ext uri="{FF2B5EF4-FFF2-40B4-BE49-F238E27FC236}">
                  <a16:creationId xmlns:a16="http://schemas.microsoft.com/office/drawing/2014/main" xmlns="" id="{5BEFF7D0-A913-4CC5-B218-D83F26367AD9}"/>
                </a:ext>
              </a:extLst>
            </p:cNvPr>
            <p:cNvSpPr/>
            <p:nvPr/>
          </p:nvSpPr>
          <p:spPr>
            <a:xfrm>
              <a:off x="4810300" y="3636018"/>
              <a:ext cx="2851999" cy="369332"/>
            </a:xfrm>
            <a:prstGeom prst="rect">
              <a:avLst/>
            </a:prstGeom>
          </p:spPr>
          <p:txBody>
            <a:bodyPr wrap="none">
              <a:spAutoFit/>
            </a:bodyPr>
            <a:lstStyle/>
            <a:p>
              <a:r>
                <a:rPr lang="en-IN" b="1" dirty="0" smtClean="0">
                  <a:latin typeface="Tw Cen MT" pitchFamily="34" charset="0"/>
                </a:rPr>
                <a:t>www.nppjaunpuronline.org</a:t>
              </a:r>
              <a:endParaRPr lang="en-US" b="1" dirty="0"/>
            </a:p>
          </p:txBody>
        </p:sp>
      </p:grpSp>
      <p:sp>
        <p:nvSpPr>
          <p:cNvPr id="13" name="Rectangle 12">
            <a:extLst>
              <a:ext uri="{FF2B5EF4-FFF2-40B4-BE49-F238E27FC236}">
                <a16:creationId xmlns:a16="http://schemas.microsoft.com/office/drawing/2014/main" xmlns="" id="{C5B502E1-3A75-4F63-BC43-8EEFE30C9ABF}"/>
              </a:ext>
            </a:extLst>
          </p:cNvPr>
          <p:cNvSpPr/>
          <p:nvPr/>
        </p:nvSpPr>
        <p:spPr>
          <a:xfrm>
            <a:off x="4120180" y="617625"/>
            <a:ext cx="3494546" cy="2462213"/>
          </a:xfrm>
          <a:prstGeom prst="rect">
            <a:avLst/>
          </a:prstGeom>
        </p:spPr>
        <p:txBody>
          <a:bodyPr wrap="none">
            <a:spAutoFit/>
          </a:bodyPr>
          <a:lstStyle/>
          <a:p>
            <a:r>
              <a:rPr lang="en-US" sz="2200" b="1" dirty="0">
                <a:solidFill>
                  <a:schemeClr val="dk1"/>
                </a:solidFill>
                <a:latin typeface="Tw Cen MT" pitchFamily="34" charset="0"/>
              </a:rPr>
              <a:t>Ongoing EMAAS </a:t>
            </a:r>
          </a:p>
          <a:p>
            <a:r>
              <a:rPr lang="en-US" sz="2200" dirty="0">
                <a:solidFill>
                  <a:schemeClr val="dk1"/>
                </a:solidFill>
                <a:latin typeface="Tw Cen MT" pitchFamily="34" charset="0"/>
              </a:rPr>
              <a:t>e-newsletter</a:t>
            </a:r>
          </a:p>
          <a:p>
            <a:r>
              <a:rPr lang="en-US" sz="2200" dirty="0">
                <a:latin typeface="Tw Cen MT" pitchFamily="34" charset="0"/>
              </a:rPr>
              <a:t>Registration of Birth &amp; Death </a:t>
            </a:r>
          </a:p>
          <a:p>
            <a:r>
              <a:rPr lang="en-US" sz="2200" dirty="0">
                <a:latin typeface="Tw Cen MT" pitchFamily="34" charset="0"/>
              </a:rPr>
              <a:t>Water &amp; Sewerage Charges</a:t>
            </a:r>
          </a:p>
          <a:p>
            <a:r>
              <a:rPr lang="en-US" sz="2200" dirty="0">
                <a:latin typeface="Tw Cen MT" pitchFamily="34" charset="0"/>
              </a:rPr>
              <a:t>Grievance Redressal</a:t>
            </a:r>
          </a:p>
          <a:p>
            <a:r>
              <a:rPr lang="en-US" sz="2200" dirty="0">
                <a:latin typeface="Tw Cen MT" pitchFamily="34" charset="0"/>
              </a:rPr>
              <a:t>Property Tax</a:t>
            </a:r>
          </a:p>
          <a:p>
            <a:r>
              <a:rPr lang="en-US" sz="2200" dirty="0">
                <a:latin typeface="Tw Cen MT" pitchFamily="34" charset="0"/>
              </a:rPr>
              <a:t>Issuance of Licenses</a:t>
            </a:r>
          </a:p>
        </p:txBody>
      </p:sp>
      <p:grpSp>
        <p:nvGrpSpPr>
          <p:cNvPr id="4" name="Group 3">
            <a:extLst>
              <a:ext uri="{FF2B5EF4-FFF2-40B4-BE49-F238E27FC236}">
                <a16:creationId xmlns:a16="http://schemas.microsoft.com/office/drawing/2014/main" xmlns="" id="{1985B6CF-407B-4BAB-8BC0-AE048C8E1C76}"/>
              </a:ext>
            </a:extLst>
          </p:cNvPr>
          <p:cNvGrpSpPr/>
          <p:nvPr/>
        </p:nvGrpSpPr>
        <p:grpSpPr>
          <a:xfrm>
            <a:off x="8605694" y="4114800"/>
            <a:ext cx="3505200" cy="2384682"/>
            <a:chOff x="8686800" y="3619663"/>
            <a:chExt cx="3505200" cy="2384682"/>
          </a:xfrm>
        </p:grpSpPr>
        <p:pic>
          <p:nvPicPr>
            <p:cNvPr id="36" name="Picture 35" descr="A close up of a logo&#10;&#10;Description generated with very high confidence">
              <a:extLst>
                <a:ext uri="{FF2B5EF4-FFF2-40B4-BE49-F238E27FC236}">
                  <a16:creationId xmlns:a16="http://schemas.microsoft.com/office/drawing/2014/main" xmlns="" id="{91A964EB-CC30-4A5E-8277-97EABD47E47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686800" y="3820684"/>
              <a:ext cx="2622148" cy="2183661"/>
            </a:xfrm>
            <a:prstGeom prst="rect">
              <a:avLst/>
            </a:prstGeom>
          </p:spPr>
        </p:pic>
        <p:sp>
          <p:nvSpPr>
            <p:cNvPr id="14" name="Rectangle 13">
              <a:extLst>
                <a:ext uri="{FF2B5EF4-FFF2-40B4-BE49-F238E27FC236}">
                  <a16:creationId xmlns:a16="http://schemas.microsoft.com/office/drawing/2014/main" xmlns="" id="{7B38444A-5E92-4708-935D-10AC94BC36A8}"/>
                </a:ext>
              </a:extLst>
            </p:cNvPr>
            <p:cNvSpPr/>
            <p:nvPr/>
          </p:nvSpPr>
          <p:spPr>
            <a:xfrm>
              <a:off x="8912476" y="3619663"/>
              <a:ext cx="3279524" cy="1877437"/>
            </a:xfrm>
            <a:prstGeom prst="rect">
              <a:avLst/>
            </a:prstGeom>
          </p:spPr>
          <p:txBody>
            <a:bodyPr wrap="square">
              <a:spAutoFit/>
            </a:bodyPr>
            <a:lstStyle/>
            <a:p>
              <a:r>
                <a:rPr lang="en-US" sz="2800" b="1" dirty="0">
                  <a:solidFill>
                    <a:schemeClr val="dk1"/>
                  </a:solidFill>
                  <a:latin typeface="Brush Script Std" panose="03060802040607070404" pitchFamily="66" charset="0"/>
                </a:rPr>
                <a:t>Yet to be done  </a:t>
              </a:r>
            </a:p>
            <a:p>
              <a:pPr marL="63500" defTabSz="914400">
                <a:defRPr/>
              </a:pPr>
              <a:r>
                <a:rPr lang="en-US" sz="2200" b="1" dirty="0">
                  <a:latin typeface="Tw Cen MT" pitchFamily="34" charset="0"/>
                </a:rPr>
                <a:t>Building Permissions, </a:t>
              </a:r>
            </a:p>
            <a:p>
              <a:pPr marL="63500" defTabSz="914400">
                <a:defRPr/>
              </a:pPr>
              <a:r>
                <a:rPr lang="en-US" sz="2200" b="1" dirty="0">
                  <a:latin typeface="Tw Cen MT" pitchFamily="34" charset="0"/>
                </a:rPr>
                <a:t>Mutations,</a:t>
              </a:r>
            </a:p>
            <a:p>
              <a:pPr marL="63500" defTabSz="914400">
                <a:defRPr/>
              </a:pPr>
              <a:r>
                <a:rPr lang="en-US" sz="2200" b="1" dirty="0">
                  <a:latin typeface="Tw Cen MT" pitchFamily="34" charset="0"/>
                </a:rPr>
                <a:t>Payroll,</a:t>
              </a:r>
            </a:p>
            <a:p>
              <a:pPr marL="63500" defTabSz="914400">
                <a:defRPr/>
              </a:pPr>
              <a:r>
                <a:rPr lang="en-US" sz="2200" b="1" dirty="0">
                  <a:latin typeface="Tw Cen MT" pitchFamily="34" charset="0"/>
                </a:rPr>
                <a:t>Pension</a:t>
              </a:r>
            </a:p>
          </p:txBody>
        </p:sp>
      </p:grpSp>
      <p:grpSp>
        <p:nvGrpSpPr>
          <p:cNvPr id="23" name="Group 22">
            <a:extLst>
              <a:ext uri="{FF2B5EF4-FFF2-40B4-BE49-F238E27FC236}">
                <a16:creationId xmlns:a16="http://schemas.microsoft.com/office/drawing/2014/main" xmlns="" id="{376E4537-5126-4F76-95CD-A16715E1D762}"/>
              </a:ext>
            </a:extLst>
          </p:cNvPr>
          <p:cNvGrpSpPr/>
          <p:nvPr/>
        </p:nvGrpSpPr>
        <p:grpSpPr>
          <a:xfrm>
            <a:off x="8603458" y="494824"/>
            <a:ext cx="3451541" cy="1582229"/>
            <a:chOff x="8598765" y="29551"/>
            <a:chExt cx="3451541" cy="1582229"/>
          </a:xfrm>
        </p:grpSpPr>
        <p:pic>
          <p:nvPicPr>
            <p:cNvPr id="16" name="Picture 15">
              <a:extLst>
                <a:ext uri="{FF2B5EF4-FFF2-40B4-BE49-F238E27FC236}">
                  <a16:creationId xmlns:a16="http://schemas.microsoft.com/office/drawing/2014/main" xmlns="" id="{88AD7DB5-FD83-4624-8774-0F456D33C16F}"/>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b="6193"/>
            <a:stretch/>
          </p:blipFill>
          <p:spPr>
            <a:xfrm>
              <a:off x="9002306" y="489062"/>
              <a:ext cx="2198846" cy="1122718"/>
            </a:xfrm>
            <a:prstGeom prst="rect">
              <a:avLst/>
            </a:prstGeom>
          </p:spPr>
        </p:pic>
        <p:sp>
          <p:nvSpPr>
            <p:cNvPr id="17" name="Rectangle 16">
              <a:extLst>
                <a:ext uri="{FF2B5EF4-FFF2-40B4-BE49-F238E27FC236}">
                  <a16:creationId xmlns:a16="http://schemas.microsoft.com/office/drawing/2014/main" xmlns="" id="{F47CB509-0275-483E-A6E1-941C0E6B7BB4}"/>
                </a:ext>
              </a:extLst>
            </p:cNvPr>
            <p:cNvSpPr/>
            <p:nvPr/>
          </p:nvSpPr>
          <p:spPr>
            <a:xfrm>
              <a:off x="8598765" y="29551"/>
              <a:ext cx="3451541" cy="430887"/>
            </a:xfrm>
            <a:prstGeom prst="rect">
              <a:avLst/>
            </a:prstGeom>
          </p:spPr>
          <p:txBody>
            <a:bodyPr wrap="square">
              <a:spAutoFit/>
            </a:bodyPr>
            <a:lstStyle/>
            <a:p>
              <a:r>
                <a:rPr lang="en-US" sz="2200" b="1" dirty="0">
                  <a:solidFill>
                    <a:schemeClr val="dk1"/>
                  </a:solidFill>
                  <a:latin typeface="Tw Cen MT" panose="020B0602020104020603" pitchFamily="34" charset="0"/>
                </a:rPr>
                <a:t>Double Entry Accounting </a:t>
              </a:r>
              <a:endParaRPr lang="en-US" sz="2200" dirty="0">
                <a:latin typeface="Tw Cen MT" panose="020B0602020104020603" pitchFamily="34" charset="0"/>
              </a:endParaRPr>
            </a:p>
          </p:txBody>
        </p:sp>
        <p:pic>
          <p:nvPicPr>
            <p:cNvPr id="19" name="Picture 18" descr="A close up of a logo&#10;&#10;Description generated with very high confidence">
              <a:extLst>
                <a:ext uri="{FF2B5EF4-FFF2-40B4-BE49-F238E27FC236}">
                  <a16:creationId xmlns:a16="http://schemas.microsoft.com/office/drawing/2014/main" xmlns="" id="{28BB802F-1BD1-45FC-B268-E676F1EA777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74231" y="453571"/>
              <a:ext cx="497706" cy="572940"/>
            </a:xfrm>
            <a:prstGeom prst="rect">
              <a:avLst/>
            </a:prstGeom>
          </p:spPr>
        </p:pic>
      </p:grpSp>
      <p:sp>
        <p:nvSpPr>
          <p:cNvPr id="21" name="Rectangle 20">
            <a:extLst>
              <a:ext uri="{FF2B5EF4-FFF2-40B4-BE49-F238E27FC236}">
                <a16:creationId xmlns:a16="http://schemas.microsoft.com/office/drawing/2014/main" xmlns="" id="{ECBC7BF0-CC6B-4955-B727-CA6D6F673E0C}"/>
              </a:ext>
            </a:extLst>
          </p:cNvPr>
          <p:cNvSpPr/>
          <p:nvPr/>
        </p:nvSpPr>
        <p:spPr>
          <a:xfrm>
            <a:off x="355626" y="3573959"/>
            <a:ext cx="2997174" cy="769441"/>
          </a:xfrm>
          <a:prstGeom prst="rect">
            <a:avLst/>
          </a:prstGeom>
        </p:spPr>
        <p:txBody>
          <a:bodyPr wrap="square">
            <a:spAutoFit/>
          </a:bodyPr>
          <a:lstStyle/>
          <a:p>
            <a:r>
              <a:rPr lang="en-US" sz="2200" b="1" dirty="0">
                <a:latin typeface="Tw Cen MT" pitchFamily="34" charset="0"/>
              </a:rPr>
              <a:t>Municipal Tax and Fees Improvement</a:t>
            </a:r>
            <a:endParaRPr lang="en-US" sz="2200" dirty="0"/>
          </a:p>
        </p:txBody>
      </p:sp>
      <p:graphicFrame>
        <p:nvGraphicFramePr>
          <p:cNvPr id="22" name="Chart 21">
            <a:extLst>
              <a:ext uri="{FF2B5EF4-FFF2-40B4-BE49-F238E27FC236}">
                <a16:creationId xmlns:a16="http://schemas.microsoft.com/office/drawing/2014/main" xmlns="" id="{94E7F6F1-94F0-42FA-943E-637558999C42}"/>
              </a:ext>
            </a:extLst>
          </p:cNvPr>
          <p:cNvGraphicFramePr/>
          <p:nvPr>
            <p:extLst>
              <p:ext uri="{D42A27DB-BD31-4B8C-83A1-F6EECF244321}">
                <p14:modId xmlns:p14="http://schemas.microsoft.com/office/powerpoint/2010/main" xmlns="" val="2322570900"/>
              </p:ext>
            </p:extLst>
          </p:nvPr>
        </p:nvGraphicFramePr>
        <p:xfrm>
          <a:off x="152401" y="4224574"/>
          <a:ext cx="5410199" cy="2274907"/>
        </p:xfrm>
        <a:graphic>
          <a:graphicData uri="http://schemas.openxmlformats.org/drawingml/2006/chart">
            <c:chart xmlns:c="http://schemas.openxmlformats.org/drawingml/2006/chart" xmlns:r="http://schemas.openxmlformats.org/officeDocument/2006/relationships" r:id="rId5"/>
          </a:graphicData>
        </a:graphic>
      </p:graphicFrame>
      <p:grpSp>
        <p:nvGrpSpPr>
          <p:cNvPr id="26" name="Group 25">
            <a:extLst>
              <a:ext uri="{FF2B5EF4-FFF2-40B4-BE49-F238E27FC236}">
                <a16:creationId xmlns:a16="http://schemas.microsoft.com/office/drawing/2014/main" xmlns="" id="{1340BBFE-1865-4A00-BD2F-56C5EA924DDF}"/>
              </a:ext>
            </a:extLst>
          </p:cNvPr>
          <p:cNvGrpSpPr/>
          <p:nvPr/>
        </p:nvGrpSpPr>
        <p:grpSpPr>
          <a:xfrm>
            <a:off x="8153394" y="2882477"/>
            <a:ext cx="3486126" cy="1204606"/>
            <a:chOff x="9442888" y="3916502"/>
            <a:chExt cx="2845727" cy="1204606"/>
          </a:xfrm>
        </p:grpSpPr>
        <p:pic>
          <p:nvPicPr>
            <p:cNvPr id="25" name="Picture 24">
              <a:extLst>
                <a:ext uri="{FF2B5EF4-FFF2-40B4-BE49-F238E27FC236}">
                  <a16:creationId xmlns:a16="http://schemas.microsoft.com/office/drawing/2014/main" xmlns="" id="{1199B097-D568-4374-9BFE-98ACD77AABD9}"/>
                </a:ext>
              </a:extLst>
            </p:cNvPr>
            <p:cNvPicPr>
              <a:picLocks noChangeAspect="1"/>
            </p:cNvPicPr>
            <p:nvPr/>
          </p:nvPicPr>
          <p:blipFill rotWithShape="1">
            <a:blip r:embed="rId6" cstate="print"/>
            <a:srcRect l="23163" t="37403" b="6550"/>
            <a:stretch/>
          </p:blipFill>
          <p:spPr>
            <a:xfrm>
              <a:off x="11060147" y="3916502"/>
              <a:ext cx="1228468" cy="1156123"/>
            </a:xfrm>
            <a:prstGeom prst="rect">
              <a:avLst/>
            </a:prstGeom>
          </p:spPr>
        </p:pic>
        <p:sp>
          <p:nvSpPr>
            <p:cNvPr id="24" name="Rectangle 23">
              <a:extLst>
                <a:ext uri="{FF2B5EF4-FFF2-40B4-BE49-F238E27FC236}">
                  <a16:creationId xmlns:a16="http://schemas.microsoft.com/office/drawing/2014/main" xmlns="" id="{4960E943-13DB-4010-8F1A-9022E9966DFA}"/>
                </a:ext>
              </a:extLst>
            </p:cNvPr>
            <p:cNvSpPr/>
            <p:nvPr/>
          </p:nvSpPr>
          <p:spPr>
            <a:xfrm>
              <a:off x="9442888" y="4013112"/>
              <a:ext cx="2177170" cy="1107996"/>
            </a:xfrm>
            <a:prstGeom prst="rect">
              <a:avLst/>
            </a:prstGeom>
          </p:spPr>
          <p:txBody>
            <a:bodyPr wrap="square">
              <a:spAutoFit/>
            </a:bodyPr>
            <a:lstStyle/>
            <a:p>
              <a:r>
                <a:rPr lang="en-US" sz="2200" b="1" dirty="0">
                  <a:solidFill>
                    <a:schemeClr val="dk1"/>
                  </a:solidFill>
                  <a:latin typeface="Tw Cen MT" pitchFamily="34" charset="0"/>
                </a:rPr>
                <a:t>NRW - </a:t>
              </a:r>
              <a:r>
                <a:rPr lang="en-US" sz="2200" b="1" dirty="0" smtClean="0">
                  <a:solidFill>
                    <a:schemeClr val="dk1"/>
                  </a:solidFill>
                  <a:latin typeface="Tw Cen MT" pitchFamily="34" charset="0"/>
                </a:rPr>
                <a:t>22.87</a:t>
              </a:r>
              <a:r>
                <a:rPr lang="en-US" sz="2200" dirty="0" smtClean="0">
                  <a:solidFill>
                    <a:schemeClr val="dk1"/>
                  </a:solidFill>
                  <a:latin typeface="Tw Cen MT" pitchFamily="34" charset="0"/>
                </a:rPr>
                <a:t>%</a:t>
              </a:r>
              <a:endParaRPr lang="en-US" sz="2200" dirty="0">
                <a:solidFill>
                  <a:schemeClr val="dk1"/>
                </a:solidFill>
                <a:latin typeface="Tw Cen MT" pitchFamily="34" charset="0"/>
              </a:endParaRPr>
            </a:p>
            <a:p>
              <a:endParaRPr lang="en-US" sz="2200" dirty="0">
                <a:solidFill>
                  <a:schemeClr val="dk1"/>
                </a:solidFill>
                <a:latin typeface="Tw Cen MT" pitchFamily="34" charset="0"/>
              </a:endParaRPr>
            </a:p>
            <a:p>
              <a:r>
                <a:rPr lang="en-US" sz="2200" b="1" dirty="0">
                  <a:solidFill>
                    <a:schemeClr val="dk1"/>
                  </a:solidFill>
                  <a:latin typeface="Tw Cen MT" pitchFamily="34" charset="0"/>
                </a:rPr>
                <a:t>Non-revenue Water </a:t>
              </a:r>
              <a:endParaRPr lang="en-US" sz="2200" b="1" dirty="0">
                <a:latin typeface="Tw Cen MT" pitchFamily="34" charset="0"/>
              </a:endParaRPr>
            </a:p>
          </p:txBody>
        </p:sp>
      </p:grpSp>
      <p:sp>
        <p:nvSpPr>
          <p:cNvPr id="27" name="Rectangle 26">
            <a:extLst>
              <a:ext uri="{FF2B5EF4-FFF2-40B4-BE49-F238E27FC236}">
                <a16:creationId xmlns:a16="http://schemas.microsoft.com/office/drawing/2014/main" xmlns="" id="{BC8712B4-C731-41E6-835E-30D609744C4C}"/>
              </a:ext>
            </a:extLst>
          </p:cNvPr>
          <p:cNvSpPr/>
          <p:nvPr/>
        </p:nvSpPr>
        <p:spPr>
          <a:xfrm>
            <a:off x="4572000" y="5025345"/>
            <a:ext cx="3728949" cy="1354217"/>
          </a:xfrm>
          <a:prstGeom prst="rect">
            <a:avLst/>
          </a:prstGeom>
        </p:spPr>
        <p:txBody>
          <a:bodyPr wrap="square">
            <a:spAutoFit/>
          </a:bodyPr>
          <a:lstStyle/>
          <a:p>
            <a:pPr marR="0" algn="r">
              <a:lnSpc>
                <a:spcPct val="115000"/>
              </a:lnSpc>
              <a:spcBef>
                <a:spcPts val="0"/>
              </a:spcBef>
              <a:spcAft>
                <a:spcPts val="0"/>
              </a:spcAft>
            </a:pPr>
            <a:r>
              <a:rPr lang="en-US" sz="2200" b="1" dirty="0">
                <a:latin typeface="Tw Cen MT" pitchFamily="34" charset="0"/>
              </a:rPr>
              <a:t>User Charges</a:t>
            </a:r>
            <a:endParaRPr lang="en-US" sz="2200" dirty="0">
              <a:solidFill>
                <a:schemeClr val="dk1"/>
              </a:solidFill>
              <a:latin typeface="Tw Cen MT" pitchFamily="34" charset="0"/>
            </a:endParaRPr>
          </a:p>
          <a:p>
            <a:pPr marL="285750" marR="0" indent="-285750">
              <a:lnSpc>
                <a:spcPct val="115000"/>
              </a:lnSpc>
              <a:spcBef>
                <a:spcPts val="0"/>
              </a:spcBef>
              <a:spcAft>
                <a:spcPts val="0"/>
              </a:spcAft>
              <a:buFont typeface="Arial" panose="020B0604020202020204" pitchFamily="34" charset="0"/>
              <a:buChar char="•"/>
            </a:pPr>
            <a:r>
              <a:rPr lang="en-US" dirty="0">
                <a:solidFill>
                  <a:schemeClr val="dk1"/>
                </a:solidFill>
                <a:latin typeface="Tw Cen MT" pitchFamily="34" charset="0"/>
              </a:rPr>
              <a:t>Only </a:t>
            </a:r>
            <a:r>
              <a:rPr lang="en-US" dirty="0" smtClean="0">
                <a:solidFill>
                  <a:schemeClr val="dk1"/>
                </a:solidFill>
                <a:latin typeface="Tw Cen MT" pitchFamily="34" charset="0"/>
              </a:rPr>
              <a:t>100% </a:t>
            </a:r>
            <a:r>
              <a:rPr lang="en-US" dirty="0">
                <a:solidFill>
                  <a:schemeClr val="dk1"/>
                </a:solidFill>
                <a:latin typeface="Tw Cen MT" pitchFamily="34" charset="0"/>
              </a:rPr>
              <a:t>Billing is being done </a:t>
            </a:r>
          </a:p>
          <a:p>
            <a:pPr marL="285750" marR="0" indent="-285750">
              <a:spcBef>
                <a:spcPts val="0"/>
              </a:spcBef>
              <a:spcAft>
                <a:spcPts val="0"/>
              </a:spcAft>
              <a:buFont typeface="Arial" panose="020B0604020202020204" pitchFamily="34" charset="0"/>
              <a:buChar char="•"/>
            </a:pPr>
            <a:r>
              <a:rPr lang="en-US" dirty="0">
                <a:solidFill>
                  <a:schemeClr val="dk1"/>
                </a:solidFill>
                <a:latin typeface="Tw Cen MT" pitchFamily="34" charset="0"/>
              </a:rPr>
              <a:t>Only </a:t>
            </a:r>
            <a:r>
              <a:rPr lang="en-US" dirty="0" smtClean="0">
                <a:solidFill>
                  <a:schemeClr val="dk1"/>
                </a:solidFill>
                <a:latin typeface="Tw Cen MT" pitchFamily="34" charset="0"/>
              </a:rPr>
              <a:t>80.16% </a:t>
            </a:r>
            <a:r>
              <a:rPr lang="en-US" dirty="0">
                <a:solidFill>
                  <a:schemeClr val="dk1"/>
                </a:solidFill>
                <a:latin typeface="Tw Cen MT" pitchFamily="34" charset="0"/>
              </a:rPr>
              <a:t>Collection is being done </a:t>
            </a:r>
          </a:p>
        </p:txBody>
      </p:sp>
      <p:grpSp>
        <p:nvGrpSpPr>
          <p:cNvPr id="33" name="Group 32">
            <a:extLst>
              <a:ext uri="{FF2B5EF4-FFF2-40B4-BE49-F238E27FC236}">
                <a16:creationId xmlns:a16="http://schemas.microsoft.com/office/drawing/2014/main" xmlns="" id="{276116C5-2A44-4932-8541-7458889F20B3}"/>
              </a:ext>
            </a:extLst>
          </p:cNvPr>
          <p:cNvGrpSpPr/>
          <p:nvPr/>
        </p:nvGrpSpPr>
        <p:grpSpPr>
          <a:xfrm>
            <a:off x="302463" y="629188"/>
            <a:ext cx="2593137" cy="2418812"/>
            <a:chOff x="8324162" y="4154337"/>
            <a:chExt cx="2593137" cy="2418812"/>
          </a:xfrm>
        </p:grpSpPr>
        <p:pic>
          <p:nvPicPr>
            <p:cNvPr id="30" name="Picture 29" descr="A close up of a piece of paper&#10;&#10;Description generated with high confidence">
              <a:extLst>
                <a:ext uri="{FF2B5EF4-FFF2-40B4-BE49-F238E27FC236}">
                  <a16:creationId xmlns:a16="http://schemas.microsoft.com/office/drawing/2014/main" xmlns="" id="{5348C888-0FAE-423E-BE29-ADCF9E0D0B8D}"/>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678924" y="4468119"/>
              <a:ext cx="2238375" cy="2038350"/>
            </a:xfrm>
            <a:prstGeom prst="rect">
              <a:avLst/>
            </a:prstGeom>
          </p:spPr>
        </p:pic>
        <p:sp>
          <p:nvSpPr>
            <p:cNvPr id="31" name="Rectangle 30">
              <a:extLst>
                <a:ext uri="{FF2B5EF4-FFF2-40B4-BE49-F238E27FC236}">
                  <a16:creationId xmlns:a16="http://schemas.microsoft.com/office/drawing/2014/main" xmlns="" id="{AB08218D-C750-4C4D-B90F-288CD69C1FD7}"/>
                </a:ext>
              </a:extLst>
            </p:cNvPr>
            <p:cNvSpPr/>
            <p:nvPr/>
          </p:nvSpPr>
          <p:spPr>
            <a:xfrm>
              <a:off x="8324162" y="6142262"/>
              <a:ext cx="1907337" cy="430887"/>
            </a:xfrm>
            <a:prstGeom prst="rect">
              <a:avLst/>
            </a:prstGeom>
          </p:spPr>
          <p:txBody>
            <a:bodyPr wrap="square">
              <a:spAutoFit/>
            </a:bodyPr>
            <a:lstStyle/>
            <a:p>
              <a:pPr algn="r"/>
              <a:r>
                <a:rPr lang="en-US" sz="2200" b="1" dirty="0"/>
                <a:t>“IND-BB” </a:t>
              </a:r>
            </a:p>
          </p:txBody>
        </p:sp>
        <p:sp>
          <p:nvSpPr>
            <p:cNvPr id="32" name="Rectangle 31">
              <a:extLst>
                <a:ext uri="{FF2B5EF4-FFF2-40B4-BE49-F238E27FC236}">
                  <a16:creationId xmlns:a16="http://schemas.microsoft.com/office/drawing/2014/main" xmlns="" id="{DC08E755-CB68-4818-8C6E-1FB4BB254BC8}"/>
                </a:ext>
              </a:extLst>
            </p:cNvPr>
            <p:cNvSpPr/>
            <p:nvPr/>
          </p:nvSpPr>
          <p:spPr>
            <a:xfrm>
              <a:off x="9014081" y="4154337"/>
              <a:ext cx="1782539" cy="430887"/>
            </a:xfrm>
            <a:prstGeom prst="rect">
              <a:avLst/>
            </a:prstGeom>
          </p:spPr>
          <p:txBody>
            <a:bodyPr wrap="none">
              <a:spAutoFit/>
            </a:bodyPr>
            <a:lstStyle/>
            <a:p>
              <a:r>
                <a:rPr lang="en-US" sz="2200" b="1" dirty="0">
                  <a:latin typeface="Tw Cen MT" panose="020B0602020104020603" pitchFamily="34" charset="0"/>
                </a:rPr>
                <a:t>Credit Rating </a:t>
              </a:r>
            </a:p>
          </p:txBody>
        </p:sp>
      </p:grpSp>
      <p:sp>
        <p:nvSpPr>
          <p:cNvPr id="28" name="Rectangle 27">
            <a:extLst>
              <a:ext uri="{FF2B5EF4-FFF2-40B4-BE49-F238E27FC236}">
                <a16:creationId xmlns:a16="http://schemas.microsoft.com/office/drawing/2014/main" xmlns="" id="{0571D156-64A6-4BFA-A010-74043BCAE1CB}"/>
              </a:ext>
            </a:extLst>
          </p:cNvPr>
          <p:cNvSpPr/>
          <p:nvPr/>
        </p:nvSpPr>
        <p:spPr>
          <a:xfrm>
            <a:off x="76200" y="73851"/>
            <a:ext cx="11958493" cy="459549"/>
          </a:xfrm>
          <a:prstGeom prst="rect">
            <a:avLst/>
          </a:prstGeom>
        </p:spPr>
        <p:txBody>
          <a:bodyPr wrap="square">
            <a:spAutoFit/>
          </a:bodyPr>
          <a:lstStyle/>
          <a:p>
            <a:pPr algn="ctr">
              <a:lnSpc>
                <a:spcPct val="107000"/>
              </a:lnSpc>
              <a:spcBef>
                <a:spcPts val="1200"/>
              </a:spcBef>
              <a:spcAft>
                <a:spcPts val="800"/>
              </a:spcAft>
            </a:pPr>
            <a:r>
              <a:rPr lang="en-US" sz="2400" b="1" cap="all" dirty="0">
                <a:solidFill>
                  <a:srgbClr val="002060"/>
                </a:solidFill>
                <a:latin typeface="Franklin Gothic Demi" panose="020B0703020102020204" pitchFamily="34" charset="0"/>
                <a:ea typeface="Times New Roman" panose="02020603050405020304" pitchFamily="18" charset="0"/>
                <a:cs typeface="Times New Roman" panose="02020603050405020304" pitchFamily="18" charset="0"/>
              </a:rPr>
              <a:t>AMRUT Reforms </a:t>
            </a:r>
          </a:p>
        </p:txBody>
      </p:sp>
      <p:cxnSp>
        <p:nvCxnSpPr>
          <p:cNvPr id="6" name="Straight Connector 5">
            <a:extLst>
              <a:ext uri="{FF2B5EF4-FFF2-40B4-BE49-F238E27FC236}">
                <a16:creationId xmlns:a16="http://schemas.microsoft.com/office/drawing/2014/main" xmlns="" id="{1E7E13F2-ADA5-4FAA-9029-020721D573B5}"/>
              </a:ext>
            </a:extLst>
          </p:cNvPr>
          <p:cNvCxnSpPr>
            <a:cxnSpLocks/>
          </p:cNvCxnSpPr>
          <p:nvPr/>
        </p:nvCxnSpPr>
        <p:spPr>
          <a:xfrm>
            <a:off x="76200" y="457200"/>
            <a:ext cx="11958493"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xmlns="" id="{8EF48F6A-4A0D-4894-8411-D4AAEC804DBC}"/>
              </a:ext>
            </a:extLst>
          </p:cNvPr>
          <p:cNvCxnSpPr>
            <a:cxnSpLocks/>
          </p:cNvCxnSpPr>
          <p:nvPr/>
        </p:nvCxnSpPr>
        <p:spPr>
          <a:xfrm>
            <a:off x="81107" y="6705600"/>
            <a:ext cx="11958493" cy="0"/>
          </a:xfrm>
          <a:prstGeom prst="line">
            <a:avLst/>
          </a:prstGeom>
          <a:ln w="28575"/>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xmlns="" id="{1C631F41-836D-423D-87C2-2B4826F946F0}"/>
              </a:ext>
            </a:extLst>
          </p:cNvPr>
          <p:cNvSpPr/>
          <p:nvPr/>
        </p:nvSpPr>
        <p:spPr>
          <a:xfrm>
            <a:off x="8229600" y="2206971"/>
            <a:ext cx="2857392" cy="461665"/>
          </a:xfrm>
          <a:prstGeom prst="rect">
            <a:avLst/>
          </a:prstGeom>
        </p:spPr>
        <p:txBody>
          <a:bodyPr wrap="square">
            <a:spAutoFit/>
          </a:bodyPr>
          <a:lstStyle/>
          <a:p>
            <a:r>
              <a:rPr lang="en-US" sz="2400" b="1" dirty="0">
                <a:solidFill>
                  <a:schemeClr val="dk1"/>
                </a:solidFill>
                <a:latin typeface="Tw Cen MT" pitchFamily="34" charset="0"/>
              </a:rPr>
              <a:t>E- procurement</a:t>
            </a:r>
          </a:p>
        </p:txBody>
      </p:sp>
      <p:pic>
        <p:nvPicPr>
          <p:cNvPr id="8" name="Picture 7">
            <a:extLst>
              <a:ext uri="{FF2B5EF4-FFF2-40B4-BE49-F238E27FC236}">
                <a16:creationId xmlns:a16="http://schemas.microsoft.com/office/drawing/2014/main" xmlns="" id="{300ED18C-98E8-4C1B-A865-7B35DE23690C}"/>
              </a:ext>
            </a:extLst>
          </p:cNvPr>
          <p:cNvPicPr>
            <a:picLocks noChangeAspect="1"/>
          </p:cNvPicPr>
          <p:nvPr/>
        </p:nvPicPr>
        <p:blipFill>
          <a:blip r:embed="rId8" cstate="print"/>
          <a:stretch>
            <a:fillRect/>
          </a:stretch>
        </p:blipFill>
        <p:spPr>
          <a:xfrm>
            <a:off x="10250381" y="2093926"/>
            <a:ext cx="493819" cy="573074"/>
          </a:xfrm>
          <a:prstGeom prst="rect">
            <a:avLst/>
          </a:prstGeom>
        </p:spPr>
      </p:pic>
    </p:spTree>
    <p:extLst>
      <p:ext uri="{BB962C8B-B14F-4D97-AF65-F5344CB8AC3E}">
        <p14:creationId xmlns:p14="http://schemas.microsoft.com/office/powerpoint/2010/main" xmlns="" val="3777405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5DEE17-D171-4AB2-A432-81E89641F62A}"/>
              </a:ext>
            </a:extLst>
          </p:cNvPr>
          <p:cNvSpPr>
            <a:spLocks noGrp="1"/>
          </p:cNvSpPr>
          <p:nvPr>
            <p:ph type="title"/>
          </p:nvPr>
        </p:nvSpPr>
        <p:spPr>
          <a:xfrm>
            <a:off x="914400" y="0"/>
            <a:ext cx="10408871" cy="879455"/>
          </a:xfrm>
        </p:spPr>
        <p:txBody>
          <a:bodyPr>
            <a:normAutofit/>
          </a:bodyPr>
          <a:lstStyle/>
          <a:p>
            <a:pPr algn="ctr"/>
            <a:r>
              <a:rPr lang="en-US" sz="3200" b="1" dirty="0">
                <a:solidFill>
                  <a:srgbClr val="FF0000"/>
                </a:solidFill>
              </a:rPr>
              <a:t>Details of Tax collected during </a:t>
            </a:r>
            <a:r>
              <a:rPr lang="en-US" sz="3200" b="1" dirty="0" smtClean="0">
                <a:solidFill>
                  <a:srgbClr val="FF0000"/>
                </a:solidFill>
              </a:rPr>
              <a:t>April 2018 </a:t>
            </a:r>
            <a:endParaRPr lang="en-US" sz="3200" b="1" dirty="0">
              <a:solidFill>
                <a:srgbClr val="FF0000"/>
              </a:solidFill>
            </a:endParaRPr>
          </a:p>
        </p:txBody>
      </p:sp>
      <p:pic>
        <p:nvPicPr>
          <p:cNvPr id="1026" name="Picture 2" descr="D:\Tax.jpg"/>
          <p:cNvPicPr>
            <a:picLocks noChangeAspect="1" noChangeArrowheads="1"/>
          </p:cNvPicPr>
          <p:nvPr/>
        </p:nvPicPr>
        <p:blipFill>
          <a:blip r:embed="rId2"/>
          <a:srcRect/>
          <a:stretch>
            <a:fillRect/>
          </a:stretch>
        </p:blipFill>
        <p:spPr bwMode="auto">
          <a:xfrm rot="5400000">
            <a:off x="3108325" y="-2041525"/>
            <a:ext cx="6051550" cy="1135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778080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5DEE17-D171-4AB2-A432-81E89641F62A}"/>
              </a:ext>
            </a:extLst>
          </p:cNvPr>
          <p:cNvSpPr>
            <a:spLocks noGrp="1"/>
          </p:cNvSpPr>
          <p:nvPr>
            <p:ph type="title"/>
          </p:nvPr>
        </p:nvSpPr>
        <p:spPr>
          <a:xfrm>
            <a:off x="2286000" y="685800"/>
            <a:ext cx="8770571" cy="879455"/>
          </a:xfrm>
        </p:spPr>
        <p:txBody>
          <a:bodyPr>
            <a:normAutofit/>
          </a:bodyPr>
          <a:lstStyle/>
          <a:p>
            <a:pPr algn="ctr"/>
            <a:r>
              <a:rPr lang="en-US" sz="3200" b="1" dirty="0">
                <a:solidFill>
                  <a:srgbClr val="FF0000"/>
                </a:solidFill>
              </a:rPr>
              <a:t>Meetings and Workshops </a:t>
            </a:r>
          </a:p>
        </p:txBody>
      </p:sp>
      <p:sp>
        <p:nvSpPr>
          <p:cNvPr id="3" name="TextBox 2">
            <a:extLst>
              <a:ext uri="{FF2B5EF4-FFF2-40B4-BE49-F238E27FC236}">
                <a16:creationId xmlns:a16="http://schemas.microsoft.com/office/drawing/2014/main" xmlns="" id="{05C97915-A43F-4157-8D93-3E00A27C81DE}"/>
              </a:ext>
            </a:extLst>
          </p:cNvPr>
          <p:cNvSpPr txBox="1"/>
          <p:nvPr/>
        </p:nvSpPr>
        <p:spPr>
          <a:xfrm>
            <a:off x="762000" y="1214735"/>
            <a:ext cx="11125200" cy="1200329"/>
          </a:xfrm>
          <a:prstGeom prst="rect">
            <a:avLst/>
          </a:prstGeom>
          <a:noFill/>
        </p:spPr>
        <p:txBody>
          <a:bodyPr wrap="square" rtlCol="0">
            <a:spAutoFit/>
          </a:bodyPr>
          <a:lstStyle/>
          <a:p>
            <a:r>
              <a:rPr lang="en-US" sz="2400" dirty="0" smtClean="0"/>
              <a:t>Capsule-3 Training” Under AMRUT Scheme for  Shri </a:t>
            </a:r>
            <a:r>
              <a:rPr lang="en-US" sz="2400" dirty="0" err="1" smtClean="0"/>
              <a:t>Amresh</a:t>
            </a:r>
            <a:r>
              <a:rPr lang="en-US" sz="2400" dirty="0" smtClean="0"/>
              <a:t> saran </a:t>
            </a:r>
            <a:r>
              <a:rPr lang="en-US" sz="2400" dirty="0" err="1" smtClean="0"/>
              <a:t>yadav</a:t>
            </a:r>
            <a:r>
              <a:rPr lang="en-US" sz="2400" dirty="0" smtClean="0"/>
              <a:t> </a:t>
            </a:r>
            <a:r>
              <a:rPr lang="en-US" sz="2400" dirty="0" smtClean="0"/>
              <a:t> &amp; Shri </a:t>
            </a:r>
            <a:r>
              <a:rPr lang="en-US" sz="2400" dirty="0" err="1" smtClean="0"/>
              <a:t>hatim</a:t>
            </a:r>
            <a:r>
              <a:rPr lang="en-US" sz="2400" dirty="0" smtClean="0"/>
              <a:t> </a:t>
            </a:r>
            <a:r>
              <a:rPr lang="en-US" sz="2400" dirty="0" err="1" smtClean="0"/>
              <a:t>hashan</a:t>
            </a:r>
            <a:r>
              <a:rPr lang="en-US" sz="2400" dirty="0" smtClean="0"/>
              <a:t> in </a:t>
            </a:r>
            <a:r>
              <a:rPr lang="en-US" sz="2400" dirty="0" smtClean="0"/>
              <a:t>RCUES from </a:t>
            </a:r>
            <a:r>
              <a:rPr lang="en-US" sz="2400" dirty="0" smtClean="0"/>
              <a:t>09-04-2018 </a:t>
            </a:r>
            <a:r>
              <a:rPr lang="en-US" sz="2400" dirty="0" smtClean="0"/>
              <a:t>to </a:t>
            </a:r>
            <a:r>
              <a:rPr lang="en-US" sz="2400" dirty="0" smtClean="0"/>
              <a:t>11-04-2018. on topic the orientation training programme</a:t>
            </a:r>
            <a:endParaRPr lang="en-US" sz="2400" dirty="0"/>
          </a:p>
        </p:txBody>
      </p:sp>
      <p:sp>
        <p:nvSpPr>
          <p:cNvPr id="4" name="TextBox 3">
            <a:extLst>
              <a:ext uri="{FF2B5EF4-FFF2-40B4-BE49-F238E27FC236}">
                <a16:creationId xmlns:a16="http://schemas.microsoft.com/office/drawing/2014/main" xmlns="" id="{9BB1D27B-9F69-459B-9F4B-C335E3088EF3}"/>
              </a:ext>
            </a:extLst>
          </p:cNvPr>
          <p:cNvSpPr txBox="1"/>
          <p:nvPr/>
        </p:nvSpPr>
        <p:spPr>
          <a:xfrm>
            <a:off x="762000" y="2598003"/>
            <a:ext cx="11125200" cy="830997"/>
          </a:xfrm>
          <a:prstGeom prst="rect">
            <a:avLst/>
          </a:prstGeom>
          <a:noFill/>
        </p:spPr>
        <p:txBody>
          <a:bodyPr wrap="square" rtlCol="0">
            <a:spAutoFit/>
          </a:bodyPr>
          <a:lstStyle/>
          <a:p>
            <a:r>
              <a:rPr lang="en-US" sz="2400" dirty="0" smtClean="0"/>
              <a:t>Capsule-3 Training” Under AMRUT Scheme for  Shri </a:t>
            </a:r>
            <a:r>
              <a:rPr lang="en-US" sz="2400" dirty="0" smtClean="0"/>
              <a:t>Tarkeshwar </a:t>
            </a:r>
            <a:r>
              <a:rPr lang="en-US" sz="2400" dirty="0" err="1" smtClean="0"/>
              <a:t>singh</a:t>
            </a:r>
            <a:r>
              <a:rPr lang="en-US" sz="2400" dirty="0" smtClean="0"/>
              <a:t> in </a:t>
            </a:r>
            <a:r>
              <a:rPr lang="en-US" sz="2400" dirty="0" smtClean="0"/>
              <a:t>RCUES from </a:t>
            </a:r>
            <a:r>
              <a:rPr lang="en-US" sz="2400" dirty="0" smtClean="0"/>
              <a:t>03-04-2018 </a:t>
            </a:r>
            <a:r>
              <a:rPr lang="en-US" sz="2400" dirty="0" smtClean="0"/>
              <a:t>to </a:t>
            </a:r>
            <a:r>
              <a:rPr lang="en-US" sz="2400" dirty="0" smtClean="0"/>
              <a:t>05-04-2018</a:t>
            </a:r>
            <a:r>
              <a:rPr lang="en-US" sz="2400" dirty="0" smtClean="0"/>
              <a:t>. on topic </a:t>
            </a:r>
            <a:r>
              <a:rPr lang="en-US" sz="2400" dirty="0" smtClean="0"/>
              <a:t>office management computer &amp; soft skills</a:t>
            </a:r>
            <a:endParaRPr lang="en-US" sz="2400" dirty="0"/>
          </a:p>
        </p:txBody>
      </p:sp>
      <p:sp>
        <p:nvSpPr>
          <p:cNvPr id="5" name="TextBox 4">
            <a:extLst>
              <a:ext uri="{FF2B5EF4-FFF2-40B4-BE49-F238E27FC236}">
                <a16:creationId xmlns:a16="http://schemas.microsoft.com/office/drawing/2014/main" xmlns="" id="{8CD21084-4FA2-487F-94D0-27D67043506C}"/>
              </a:ext>
            </a:extLst>
          </p:cNvPr>
          <p:cNvSpPr txBox="1"/>
          <p:nvPr/>
        </p:nvSpPr>
        <p:spPr>
          <a:xfrm>
            <a:off x="762000" y="3733800"/>
            <a:ext cx="11125200" cy="1569660"/>
          </a:xfrm>
          <a:prstGeom prst="rect">
            <a:avLst/>
          </a:prstGeom>
          <a:noFill/>
        </p:spPr>
        <p:txBody>
          <a:bodyPr wrap="square" rtlCol="0">
            <a:spAutoFit/>
          </a:bodyPr>
          <a:lstStyle/>
          <a:p>
            <a:r>
              <a:rPr lang="en-US" sz="2400" dirty="0"/>
              <a:t>“Capsule-3 Training” Under AMRUT Scheme for </a:t>
            </a:r>
            <a:r>
              <a:rPr lang="en-US" sz="2400" dirty="0" smtClean="0"/>
              <a:t> </a:t>
            </a:r>
            <a:r>
              <a:rPr lang="en-US" sz="2400" dirty="0"/>
              <a:t>Shri </a:t>
            </a:r>
            <a:r>
              <a:rPr lang="en-US" sz="2400" dirty="0" err="1" smtClean="0"/>
              <a:t>Amresh</a:t>
            </a:r>
            <a:r>
              <a:rPr lang="en-US" sz="2400" dirty="0" smtClean="0"/>
              <a:t> saran </a:t>
            </a:r>
            <a:r>
              <a:rPr lang="en-US" sz="2400" dirty="0" err="1" smtClean="0"/>
              <a:t>yadav</a:t>
            </a:r>
            <a:r>
              <a:rPr lang="en-US" sz="2400" dirty="0" smtClean="0"/>
              <a:t> in </a:t>
            </a:r>
            <a:r>
              <a:rPr lang="en-US" sz="2400" dirty="0"/>
              <a:t>RCUES from </a:t>
            </a:r>
            <a:r>
              <a:rPr lang="en-US" sz="2400" dirty="0" smtClean="0"/>
              <a:t>23-04-2018 </a:t>
            </a:r>
            <a:r>
              <a:rPr lang="en-US" sz="2400" dirty="0"/>
              <a:t>to </a:t>
            </a:r>
            <a:r>
              <a:rPr lang="en-US" sz="2400" dirty="0" smtClean="0"/>
              <a:t>25-04-2018. on the </a:t>
            </a:r>
            <a:r>
              <a:rPr lang="en-US" sz="2400" dirty="0" smtClean="0"/>
              <a:t>topic </a:t>
            </a:r>
            <a:r>
              <a:rPr lang="en-US" sz="2400" dirty="0" smtClean="0"/>
              <a:t>orientation </a:t>
            </a:r>
            <a:r>
              <a:rPr lang="en-US" sz="2400" dirty="0" smtClean="0"/>
              <a:t>training programme</a:t>
            </a:r>
          </a:p>
          <a:p>
            <a:endParaRPr lang="en-US" sz="2400" dirty="0"/>
          </a:p>
          <a:p>
            <a:endParaRPr lang="en-US" sz="2400" dirty="0"/>
          </a:p>
        </p:txBody>
      </p:sp>
    </p:spTree>
    <p:extLst>
      <p:ext uri="{BB962C8B-B14F-4D97-AF65-F5344CB8AC3E}">
        <p14:creationId xmlns:p14="http://schemas.microsoft.com/office/powerpoint/2010/main" xmlns="" val="2148799142"/>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TM10001104[[fn=Feathered]]</Template>
  <TotalTime>2040</TotalTime>
  <Words>456</Words>
  <Application>Microsoft Office PowerPoint</Application>
  <PresentationFormat>Custom</PresentationFormat>
  <Paragraphs>66</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Feathered</vt:lpstr>
      <vt:lpstr>Slide 1</vt:lpstr>
      <vt:lpstr>SBM Status </vt:lpstr>
      <vt:lpstr>Waste Management   - Area of NPP- 43.41 SQKM ( UNDER CONSTRUCTION ) - Generated waste- 82 tons/day - Frequency of waste collection- Daily  - Frequency of waste transportation- Daily  - Door to door collection- 19 - Source segregation- 04 Wards - Vehicles for waste collection   - Tractor- 4  - Dumper Placer – 5  - Compactor – 1  - JCB Loader – 2  - Dumping sites –1 - Scientific management - No</vt:lpstr>
      <vt:lpstr>Slide 4</vt:lpstr>
      <vt:lpstr>Workshop for capacity building of sweepers under SBM</vt:lpstr>
      <vt:lpstr>Slide 6</vt:lpstr>
      <vt:lpstr>Slide 7</vt:lpstr>
      <vt:lpstr>Details of Tax collected during April 2018 </vt:lpstr>
      <vt:lpstr>Meetings and Workshops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Nitish</dc:creator>
  <cp:lastModifiedBy>welcome</cp:lastModifiedBy>
  <cp:revision>171</cp:revision>
  <dcterms:created xsi:type="dcterms:W3CDTF">2006-08-16T00:00:00Z</dcterms:created>
  <dcterms:modified xsi:type="dcterms:W3CDTF">2018-05-04T05:09:04Z</dcterms:modified>
</cp:coreProperties>
</file>